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  <p:sldMasterId id="2147483670" r:id="rId2"/>
    <p:sldMasterId id="2147483671" r:id="rId3"/>
  </p:sldMasterIdLst>
  <p:notesMasterIdLst>
    <p:notesMasterId r:id="rId21"/>
  </p:notesMasterIdLst>
  <p:sldIdLst>
    <p:sldId id="256" r:id="rId4"/>
    <p:sldId id="295" r:id="rId5"/>
    <p:sldId id="258" r:id="rId6"/>
    <p:sldId id="307" r:id="rId7"/>
    <p:sldId id="259" r:id="rId8"/>
    <p:sldId id="287" r:id="rId9"/>
    <p:sldId id="299" r:id="rId10"/>
    <p:sldId id="310" r:id="rId11"/>
    <p:sldId id="301" r:id="rId12"/>
    <p:sldId id="311" r:id="rId13"/>
    <p:sldId id="302" r:id="rId14"/>
    <p:sldId id="306" r:id="rId15"/>
    <p:sldId id="261" r:id="rId16"/>
    <p:sldId id="308" r:id="rId17"/>
    <p:sldId id="265" r:id="rId18"/>
    <p:sldId id="312" r:id="rId19"/>
    <p:sldId id="305" r:id="rId20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797B4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4605E6-BEEE-4969-A528-56EE126EA08A}">
  <a:tblStyle styleId="{FA4605E6-BEEE-4969-A528-56EE126EA0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8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9350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8043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4276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6127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79558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0373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0541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8140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809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9433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1228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layout">
  <p:cSld name="Cover Slide layou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0" y="483518"/>
            <a:ext cx="9144000" cy="504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2"/>
          </p:nvPr>
        </p:nvSpPr>
        <p:spPr>
          <a:xfrm>
            <a:off x="-148" y="987574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Layout">
  <p:cSld name="End Slide Layou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0" y="3824461"/>
            <a:ext cx="9144000" cy="57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2"/>
          </p:nvPr>
        </p:nvSpPr>
        <p:spPr>
          <a:xfrm>
            <a:off x="-148" y="4400525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asic Layout">
  <p:cSld name="1_Basic Layou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/>
          <p:nvPr/>
        </p:nvSpPr>
        <p:spPr>
          <a:xfrm>
            <a:off x="1979712" y="195486"/>
            <a:ext cx="7164288" cy="1008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8442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8442" y="120000"/>
                </a:lnTo>
                <a:cubicBezTo>
                  <a:pt x="3779" y="120000"/>
                  <a:pt x="0" y="93137"/>
                  <a:pt x="0" y="60000"/>
                </a:cubicBezTo>
                <a:cubicBezTo>
                  <a:pt x="0" y="26862"/>
                  <a:pt x="3779" y="0"/>
                  <a:pt x="8442" y="0"/>
                </a:cubicBezTo>
                <a:close/>
              </a:path>
            </a:pathLst>
          </a:custGeom>
          <a:solidFill>
            <a:srgbClr val="797B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2448272" y="257969"/>
            <a:ext cx="669572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2"/>
          </p:nvPr>
        </p:nvSpPr>
        <p:spPr>
          <a:xfrm>
            <a:off x="2448272" y="834033"/>
            <a:ext cx="6695728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Layout">
  <p:cSld name="Agenda Layou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Basic Layout">
  <p:cSld name="4_Basic Layou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7" descr="G:\002-KIMS BUSINESS\007-02-Googleslidesppt\02-GSppt-Contents-Kim\20170309\01-Composition with vintage old hardback books\bg-02.jpg"/>
          <p:cNvPicPr preferRelativeResize="0"/>
          <p:nvPr/>
        </p:nvPicPr>
        <p:blipFill rotWithShape="1">
          <a:blip r:embed="rId3">
            <a:alphaModFix/>
          </a:blip>
          <a:srcRect b="81543"/>
          <a:stretch/>
        </p:blipFill>
        <p:spPr>
          <a:xfrm>
            <a:off x="0" y="0"/>
            <a:ext cx="9144000" cy="108065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0" y="119286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2"/>
          </p:nvPr>
        </p:nvSpPr>
        <p:spPr>
          <a:xfrm>
            <a:off x="0" y="695350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7"/>
          <p:cNvSpPr>
            <a:spLocks noGrp="1"/>
          </p:cNvSpPr>
          <p:nvPr>
            <p:ph type="pic" idx="3"/>
          </p:nvPr>
        </p:nvSpPr>
        <p:spPr>
          <a:xfrm>
            <a:off x="683568" y="1491630"/>
            <a:ext cx="2411840" cy="1793419"/>
          </a:xfrm>
          <a:prstGeom prst="rect">
            <a:avLst/>
          </a:prstGeom>
          <a:solidFill>
            <a:srgbClr val="F2F2F2"/>
          </a:solidFill>
          <a:ln w="38100" cap="flat" cmpd="sng">
            <a:solidFill>
              <a:srgbClr val="797B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7"/>
          <p:cNvSpPr>
            <a:spLocks noGrp="1"/>
          </p:cNvSpPr>
          <p:nvPr>
            <p:ph type="pic" idx="4"/>
          </p:nvPr>
        </p:nvSpPr>
        <p:spPr>
          <a:xfrm>
            <a:off x="3366080" y="1491630"/>
            <a:ext cx="2411840" cy="1793419"/>
          </a:xfrm>
          <a:prstGeom prst="rect">
            <a:avLst/>
          </a:prstGeom>
          <a:solidFill>
            <a:srgbClr val="F2F2F2"/>
          </a:solidFill>
          <a:ln w="38100" cap="flat" cmpd="sng">
            <a:solidFill>
              <a:srgbClr val="797B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7"/>
          <p:cNvSpPr>
            <a:spLocks noGrp="1"/>
          </p:cNvSpPr>
          <p:nvPr>
            <p:ph type="pic" idx="5"/>
          </p:nvPr>
        </p:nvSpPr>
        <p:spPr>
          <a:xfrm>
            <a:off x="6048592" y="1491630"/>
            <a:ext cx="2411840" cy="1793419"/>
          </a:xfrm>
          <a:prstGeom prst="rect">
            <a:avLst/>
          </a:prstGeom>
          <a:solidFill>
            <a:srgbClr val="F2F2F2"/>
          </a:solidFill>
          <a:ln w="38100" cap="flat" cmpd="sng">
            <a:solidFill>
              <a:srgbClr val="797B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Layout">
  <p:cSld name="Basic Layou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0" descr="G:\002-KIMS BUSINESS\007-02-Googleslidesppt\02-GSppt-Contents-Kim\20170309\01-Composition with vintage old hardback books\bg-02.jpg"/>
          <p:cNvPicPr preferRelativeResize="0"/>
          <p:nvPr/>
        </p:nvPicPr>
        <p:blipFill rotWithShape="1">
          <a:blip r:embed="rId3">
            <a:alphaModFix/>
          </a:blip>
          <a:srcRect b="81543"/>
          <a:stretch/>
        </p:blipFill>
        <p:spPr>
          <a:xfrm>
            <a:off x="0" y="0"/>
            <a:ext cx="9144000" cy="108065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body" idx="1"/>
          </p:nvPr>
        </p:nvSpPr>
        <p:spPr>
          <a:xfrm>
            <a:off x="0" y="111603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2"/>
          </p:nvPr>
        </p:nvSpPr>
        <p:spPr>
          <a:xfrm>
            <a:off x="0" y="687667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s and Contents Layout">
  <p:cSld name="8_Images and Contents Layou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1520" y="1354090"/>
            <a:ext cx="4850588" cy="265782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3"/>
          <p:cNvSpPr>
            <a:spLocks noGrp="1"/>
          </p:cNvSpPr>
          <p:nvPr>
            <p:ph type="pic" idx="2"/>
          </p:nvPr>
        </p:nvSpPr>
        <p:spPr>
          <a:xfrm>
            <a:off x="1032612" y="1452690"/>
            <a:ext cx="3280615" cy="21736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/>
          <p:nvPr/>
        </p:nvSpPr>
        <p:spPr>
          <a:xfrm>
            <a:off x="233772" y="4262137"/>
            <a:ext cx="8676456" cy="541861"/>
          </a:xfrm>
          <a:prstGeom prst="rect">
            <a:avLst/>
          </a:prstGeom>
          <a:solidFill>
            <a:srgbClr val="797B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0" y="181632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3"/>
          </p:nvPr>
        </p:nvSpPr>
        <p:spPr>
          <a:xfrm>
            <a:off x="0" y="757696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asic Layout">
  <p:cSld name="3_Basic Layou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/>
          <p:nvPr/>
        </p:nvSpPr>
        <p:spPr>
          <a:xfrm>
            <a:off x="1979712" y="195486"/>
            <a:ext cx="7164288" cy="1008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8442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8442" y="120000"/>
                </a:lnTo>
                <a:cubicBezTo>
                  <a:pt x="3779" y="120000"/>
                  <a:pt x="0" y="93137"/>
                  <a:pt x="0" y="60000"/>
                </a:cubicBezTo>
                <a:cubicBezTo>
                  <a:pt x="0" y="26862"/>
                  <a:pt x="3779" y="0"/>
                  <a:pt x="8442" y="0"/>
                </a:cubicBezTo>
                <a:close/>
              </a:path>
            </a:pathLst>
          </a:custGeom>
          <a:solidFill>
            <a:srgbClr val="797B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0"/>
          <p:cNvSpPr txBox="1">
            <a:spLocks noGrp="1"/>
          </p:cNvSpPr>
          <p:nvPr>
            <p:ph type="body" idx="1"/>
          </p:nvPr>
        </p:nvSpPr>
        <p:spPr>
          <a:xfrm>
            <a:off x="2448272" y="257969"/>
            <a:ext cx="669572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2"/>
          </p:nvPr>
        </p:nvSpPr>
        <p:spPr>
          <a:xfrm>
            <a:off x="2448272" y="834033"/>
            <a:ext cx="6695728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Layout">
  <p:cSld name="Section Break Layou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 txBox="1">
            <a:spLocks noGrp="1"/>
          </p:cNvSpPr>
          <p:nvPr>
            <p:ph type="body" idx="1"/>
          </p:nvPr>
        </p:nvSpPr>
        <p:spPr>
          <a:xfrm>
            <a:off x="179512" y="3723878"/>
            <a:ext cx="417646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body" idx="2"/>
          </p:nvPr>
        </p:nvSpPr>
        <p:spPr>
          <a:xfrm>
            <a:off x="179512" y="4299942"/>
            <a:ext cx="4176464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5" r:id="rId4"/>
    <p:sldLayoutId id="2147483658" r:id="rId5"/>
    <p:sldLayoutId id="214748366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omnis-pwr.primo.exlibrisgroup.com/discovery/search?institution=48OMNIS_TUR:48TUR&amp;vid=48OMNIS_TUR:48TUR&amp;tab=BIBLIOTEKA_ALL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biblioteka.pwr.edu.pl/uslugi/wypozyczalnia-miedzybiblioteczna/zamawianie-skanow-na-zyczenie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vpn.student.pwr.edu.pl/global-protect/login.es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teka.pwr.edu.pl/lokalizacj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teka.pwr.edu.pl/godziny-otwarci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biblioteka.pwr.edu.pl/o-nas/lokalizacje-bibliotek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5"/>
          <p:cNvSpPr txBox="1">
            <a:spLocks noGrp="1"/>
          </p:cNvSpPr>
          <p:nvPr>
            <p:ph type="body" idx="1"/>
          </p:nvPr>
        </p:nvSpPr>
        <p:spPr>
          <a:xfrm>
            <a:off x="0" y="483518"/>
            <a:ext cx="9144000" cy="504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Arial"/>
              <a:buNone/>
            </a:pPr>
            <a:r>
              <a:rPr lang="pl-PL" sz="36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Szkolenie biblioteczne</a:t>
            </a:r>
            <a:endParaRPr sz="3600" b="1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5"/>
          <p:cNvSpPr txBox="1">
            <a:spLocks noGrp="1"/>
          </p:cNvSpPr>
          <p:nvPr>
            <p:ph type="body" idx="2"/>
          </p:nvPr>
        </p:nvSpPr>
        <p:spPr>
          <a:xfrm>
            <a:off x="-148" y="987574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Arial"/>
              <a:buNone/>
            </a:pPr>
            <a:r>
              <a:rPr lang="pl-PL" sz="2000" dirty="0"/>
              <a:t>dla studentów I roku</a:t>
            </a:r>
            <a:endParaRPr sz="2000" dirty="0"/>
          </a:p>
        </p:txBody>
      </p:sp>
      <p:sp>
        <p:nvSpPr>
          <p:cNvPr id="117" name="Google Shape;117;p25"/>
          <p:cNvSpPr txBox="1"/>
          <p:nvPr/>
        </p:nvSpPr>
        <p:spPr>
          <a:xfrm>
            <a:off x="3234888" y="1276594"/>
            <a:ext cx="267392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rok akademicki 2024/2025</a:t>
            </a:r>
            <a:endParaRPr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9"/>
          <p:cNvSpPr txBox="1">
            <a:spLocks noGrp="1"/>
          </p:cNvSpPr>
          <p:nvPr>
            <p:ph type="body" idx="1"/>
          </p:nvPr>
        </p:nvSpPr>
        <p:spPr>
          <a:xfrm>
            <a:off x="0" y="181632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97B4F"/>
              </a:buClr>
              <a:buFont typeface="Arial"/>
              <a:buNone/>
            </a:pPr>
            <a:r>
              <a:rPr lang="pl-PL" sz="4000" b="0" i="0" u="none" strike="noStrike" cap="none" dirty="0">
                <a:solidFill>
                  <a:srgbClr val="797B4F"/>
                </a:solidFill>
                <a:latin typeface="Arial"/>
                <a:ea typeface="Arial"/>
                <a:cs typeface="Arial"/>
                <a:sym typeface="Arial"/>
              </a:rPr>
              <a:t>Katalog Primo</a:t>
            </a:r>
            <a:endParaRPr sz="4000" b="0" i="0" u="none" strike="noStrike" cap="none" dirty="0">
              <a:solidFill>
                <a:srgbClr val="797B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39"/>
          <p:cNvSpPr/>
          <p:nvPr/>
        </p:nvSpPr>
        <p:spPr>
          <a:xfrm rot="2700000">
            <a:off x="5751914" y="3085126"/>
            <a:ext cx="183076" cy="32822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41" y="0"/>
                </a:moveTo>
                <a:cubicBezTo>
                  <a:pt x="68312" y="142"/>
                  <a:pt x="77049" y="3617"/>
                  <a:pt x="77802" y="9249"/>
                </a:cubicBezTo>
                <a:cubicBezTo>
                  <a:pt x="79731" y="16341"/>
                  <a:pt x="68983" y="18083"/>
                  <a:pt x="72034" y="26607"/>
                </a:cubicBezTo>
                <a:lnTo>
                  <a:pt x="120000" y="26607"/>
                </a:lnTo>
                <a:lnTo>
                  <a:pt x="120000" y="53320"/>
                </a:lnTo>
                <a:cubicBezTo>
                  <a:pt x="105180" y="54850"/>
                  <a:pt x="101982" y="49006"/>
                  <a:pt x="89415" y="50069"/>
                </a:cubicBezTo>
                <a:cubicBezTo>
                  <a:pt x="79319" y="50489"/>
                  <a:pt x="73089" y="55363"/>
                  <a:pt x="72833" y="59977"/>
                </a:cubicBezTo>
                <a:cubicBezTo>
                  <a:pt x="73004" y="64029"/>
                  <a:pt x="79442" y="70012"/>
                  <a:pt x="91464" y="70060"/>
                </a:cubicBezTo>
                <a:cubicBezTo>
                  <a:pt x="106013" y="69226"/>
                  <a:pt x="103877" y="65247"/>
                  <a:pt x="120000" y="65606"/>
                </a:cubicBezTo>
                <a:lnTo>
                  <a:pt x="120000" y="93541"/>
                </a:lnTo>
                <a:lnTo>
                  <a:pt x="70059" y="93541"/>
                </a:lnTo>
                <a:cubicBezTo>
                  <a:pt x="69329" y="102697"/>
                  <a:pt x="76533" y="101447"/>
                  <a:pt x="78036" y="109608"/>
                </a:cubicBezTo>
                <a:cubicBezTo>
                  <a:pt x="77950" y="116314"/>
                  <a:pt x="67224" y="119904"/>
                  <a:pt x="59959" y="120000"/>
                </a:cubicBezTo>
                <a:cubicBezTo>
                  <a:pt x="51687" y="119857"/>
                  <a:pt x="42950" y="116382"/>
                  <a:pt x="42197" y="110750"/>
                </a:cubicBezTo>
                <a:cubicBezTo>
                  <a:pt x="40279" y="103699"/>
                  <a:pt x="50892" y="101936"/>
                  <a:pt x="47995" y="93541"/>
                </a:cubicBezTo>
                <a:lnTo>
                  <a:pt x="0" y="93541"/>
                </a:lnTo>
                <a:lnTo>
                  <a:pt x="0" y="66075"/>
                </a:lnTo>
                <a:cubicBezTo>
                  <a:pt x="15368" y="64341"/>
                  <a:pt x="18478" y="70364"/>
                  <a:pt x="31219" y="69286"/>
                </a:cubicBezTo>
                <a:cubicBezTo>
                  <a:pt x="41315" y="68866"/>
                  <a:pt x="47545" y="63992"/>
                  <a:pt x="47801" y="59379"/>
                </a:cubicBezTo>
                <a:cubicBezTo>
                  <a:pt x="47631" y="55326"/>
                  <a:pt x="41193" y="49343"/>
                  <a:pt x="29171" y="49296"/>
                </a:cubicBezTo>
                <a:cubicBezTo>
                  <a:pt x="14433" y="50140"/>
                  <a:pt x="16816" y="54212"/>
                  <a:pt x="0" y="53739"/>
                </a:cubicBezTo>
                <a:lnTo>
                  <a:pt x="0" y="26607"/>
                </a:lnTo>
                <a:lnTo>
                  <a:pt x="49932" y="26607"/>
                </a:lnTo>
                <a:cubicBezTo>
                  <a:pt x="50748" y="17288"/>
                  <a:pt x="43474" y="18596"/>
                  <a:pt x="41963" y="10391"/>
                </a:cubicBezTo>
                <a:cubicBezTo>
                  <a:pt x="42049" y="3685"/>
                  <a:pt x="52775" y="95"/>
                  <a:pt x="60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39"/>
          <p:cNvSpPr/>
          <p:nvPr/>
        </p:nvSpPr>
        <p:spPr>
          <a:xfrm rot="-5400000">
            <a:off x="6916786" y="3105436"/>
            <a:ext cx="265687" cy="28759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2114" y="23995"/>
                </a:moveTo>
                <a:lnTo>
                  <a:pt x="26681" y="59999"/>
                </a:lnTo>
                <a:lnTo>
                  <a:pt x="52114" y="96003"/>
                </a:lnTo>
                <a:lnTo>
                  <a:pt x="25433" y="96003"/>
                </a:lnTo>
                <a:lnTo>
                  <a:pt x="0" y="59999"/>
                </a:lnTo>
                <a:lnTo>
                  <a:pt x="25433" y="23995"/>
                </a:lnTo>
                <a:close/>
                <a:moveTo>
                  <a:pt x="119999" y="60000"/>
                </a:moveTo>
                <a:lnTo>
                  <a:pt x="76696" y="120000"/>
                </a:lnTo>
                <a:lnTo>
                  <a:pt x="71450" y="112731"/>
                </a:lnTo>
                <a:lnTo>
                  <a:pt x="44503" y="112731"/>
                </a:lnTo>
                <a:cubicBezTo>
                  <a:pt x="43660" y="114688"/>
                  <a:pt x="41587" y="116065"/>
                  <a:pt x="39167" y="116065"/>
                </a:cubicBezTo>
                <a:cubicBezTo>
                  <a:pt x="37038" y="116065"/>
                  <a:pt x="35178" y="115000"/>
                  <a:pt x="34259" y="113372"/>
                </a:cubicBezTo>
                <a:lnTo>
                  <a:pt x="12122" y="117398"/>
                </a:lnTo>
                <a:lnTo>
                  <a:pt x="12122" y="104063"/>
                </a:lnTo>
                <a:lnTo>
                  <a:pt x="34259" y="108089"/>
                </a:lnTo>
                <a:cubicBezTo>
                  <a:pt x="35178" y="106461"/>
                  <a:pt x="37038" y="105397"/>
                  <a:pt x="39167" y="105397"/>
                </a:cubicBezTo>
                <a:cubicBezTo>
                  <a:pt x="41587" y="105397"/>
                  <a:pt x="43660" y="106773"/>
                  <a:pt x="44503" y="108730"/>
                </a:cubicBezTo>
                <a:lnTo>
                  <a:pt x="68563" y="108730"/>
                </a:lnTo>
                <a:lnTo>
                  <a:pt x="33393" y="60000"/>
                </a:lnTo>
                <a:lnTo>
                  <a:pt x="766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39"/>
          <p:cNvSpPr/>
          <p:nvPr/>
        </p:nvSpPr>
        <p:spPr>
          <a:xfrm>
            <a:off x="8134981" y="3136132"/>
            <a:ext cx="241648" cy="22620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8392" y="109921"/>
                </a:moveTo>
                <a:cubicBezTo>
                  <a:pt x="58392" y="109945"/>
                  <a:pt x="61607" y="110494"/>
                  <a:pt x="61607" y="109921"/>
                </a:cubicBezTo>
                <a:lnTo>
                  <a:pt x="61607" y="109851"/>
                </a:lnTo>
                <a:cubicBezTo>
                  <a:pt x="80929" y="103093"/>
                  <a:pt x="90538" y="98937"/>
                  <a:pt x="110790" y="107213"/>
                </a:cubicBezTo>
                <a:lnTo>
                  <a:pt x="111142" y="20850"/>
                </a:lnTo>
                <a:lnTo>
                  <a:pt x="105743" y="20850"/>
                </a:lnTo>
                <a:cubicBezTo>
                  <a:pt x="105821" y="46504"/>
                  <a:pt x="105899" y="72157"/>
                  <a:pt x="105976" y="97811"/>
                </a:cubicBezTo>
                <a:cubicBezTo>
                  <a:pt x="91995" y="91718"/>
                  <a:pt x="76016" y="96522"/>
                  <a:pt x="61607" y="109411"/>
                </a:cubicBezTo>
                <a:lnTo>
                  <a:pt x="61607" y="20850"/>
                </a:lnTo>
                <a:lnTo>
                  <a:pt x="61607" y="17030"/>
                </a:lnTo>
                <a:lnTo>
                  <a:pt x="61607" y="15907"/>
                </a:lnTo>
                <a:cubicBezTo>
                  <a:pt x="70238" y="5918"/>
                  <a:pt x="78364" y="83"/>
                  <a:pt x="89113" y="0"/>
                </a:cubicBezTo>
                <a:cubicBezTo>
                  <a:pt x="93999" y="-36"/>
                  <a:pt x="99427" y="1114"/>
                  <a:pt x="105691" y="3604"/>
                </a:cubicBezTo>
                <a:cubicBezTo>
                  <a:pt x="105705" y="8079"/>
                  <a:pt x="105718" y="12555"/>
                  <a:pt x="105732" y="17030"/>
                </a:cubicBezTo>
                <a:lnTo>
                  <a:pt x="115580" y="16954"/>
                </a:lnTo>
                <a:lnTo>
                  <a:pt x="115580" y="29213"/>
                </a:lnTo>
                <a:lnTo>
                  <a:pt x="120000" y="29213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29213"/>
                </a:lnTo>
                <a:lnTo>
                  <a:pt x="3795" y="29213"/>
                </a:lnTo>
                <a:lnTo>
                  <a:pt x="3795" y="16954"/>
                </a:lnTo>
                <a:lnTo>
                  <a:pt x="14267" y="17030"/>
                </a:lnTo>
                <a:cubicBezTo>
                  <a:pt x="14281" y="12555"/>
                  <a:pt x="14294" y="8079"/>
                  <a:pt x="14308" y="3604"/>
                </a:cubicBezTo>
                <a:cubicBezTo>
                  <a:pt x="20572" y="1114"/>
                  <a:pt x="26000" y="-36"/>
                  <a:pt x="30886" y="0"/>
                </a:cubicBezTo>
                <a:cubicBezTo>
                  <a:pt x="41635" y="83"/>
                  <a:pt x="49761" y="5918"/>
                  <a:pt x="58392" y="15907"/>
                </a:cubicBezTo>
                <a:lnTo>
                  <a:pt x="58392" y="17030"/>
                </a:lnTo>
                <a:lnTo>
                  <a:pt x="58392" y="20850"/>
                </a:lnTo>
                <a:lnTo>
                  <a:pt x="58392" y="109411"/>
                </a:lnTo>
                <a:cubicBezTo>
                  <a:pt x="43983" y="96522"/>
                  <a:pt x="28004" y="91718"/>
                  <a:pt x="14023" y="97811"/>
                </a:cubicBezTo>
                <a:lnTo>
                  <a:pt x="14256" y="20850"/>
                </a:lnTo>
                <a:lnTo>
                  <a:pt x="8857" y="20850"/>
                </a:lnTo>
                <a:lnTo>
                  <a:pt x="8504" y="106459"/>
                </a:lnTo>
                <a:cubicBezTo>
                  <a:pt x="28638" y="97578"/>
                  <a:pt x="40064" y="103903"/>
                  <a:pt x="58392" y="109851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39"/>
          <p:cNvSpPr txBox="1"/>
          <p:nvPr/>
        </p:nvSpPr>
        <p:spPr>
          <a:xfrm>
            <a:off x="5179004" y="996613"/>
            <a:ext cx="3874599" cy="3146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pl-PL" sz="1200" b="1" dirty="0">
                <a:solidFill>
                  <a:srgbClr val="797B4F"/>
                </a:solidFill>
              </a:rPr>
              <a:t>Każda osoba, bez logowania, może przeglądać zasoby biblioteki poprzez </a:t>
            </a:r>
            <a:r>
              <a:rPr lang="pl-PL" sz="1200" b="1" dirty="0">
                <a:solidFill>
                  <a:srgbClr val="797B4F"/>
                </a:solidFill>
                <a:hlinkClick r:id="rId3"/>
              </a:rPr>
              <a:t>katalog</a:t>
            </a:r>
            <a:r>
              <a:rPr lang="pl-PL" sz="1200" b="1" dirty="0">
                <a:solidFill>
                  <a:srgbClr val="797B4F"/>
                </a:solidFill>
              </a:rPr>
              <a:t> PRIMO.</a:t>
            </a:r>
          </a:p>
          <a:p>
            <a:pPr lvl="0"/>
            <a:endParaRPr lang="pl-PL" sz="1200" dirty="0">
              <a:solidFill>
                <a:srgbClr val="797B4F"/>
              </a:solidFill>
            </a:endParaRPr>
          </a:p>
          <a:p>
            <a:pPr lvl="0">
              <a:lnSpc>
                <a:spcPct val="150000"/>
              </a:lnSpc>
            </a:pPr>
            <a:r>
              <a:rPr lang="pl-PL" sz="1200" dirty="0">
                <a:solidFill>
                  <a:srgbClr val="797B4F"/>
                </a:solidFill>
              </a:rPr>
              <a:t>Zalogowani użytkownicy mogą dodatkowo: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b="1" dirty="0">
                <a:solidFill>
                  <a:srgbClr val="797B4F"/>
                </a:solidFill>
              </a:rPr>
              <a:t>zamawiać książki </a:t>
            </a:r>
            <a:r>
              <a:rPr lang="pl-PL" sz="1200" dirty="0">
                <a:solidFill>
                  <a:srgbClr val="797B4F"/>
                </a:solidFill>
              </a:rPr>
              <a:t>do wypożyczenia</a:t>
            </a:r>
            <a:br>
              <a:rPr lang="pl-PL" sz="1200" dirty="0">
                <a:solidFill>
                  <a:srgbClr val="797B4F"/>
                </a:solidFill>
              </a:rPr>
            </a:br>
            <a:r>
              <a:rPr lang="pl-PL" sz="1200" dirty="0">
                <a:solidFill>
                  <a:srgbClr val="797B4F"/>
                </a:solidFill>
              </a:rPr>
              <a:t>i korzystania z czytelni;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b="1" dirty="0">
                <a:solidFill>
                  <a:srgbClr val="797B4F"/>
                </a:solidFill>
              </a:rPr>
              <a:t>rezerwować Pokoje Pracy Indywidualnej</a:t>
            </a:r>
            <a:r>
              <a:rPr lang="pl-PL" sz="1200" dirty="0">
                <a:solidFill>
                  <a:srgbClr val="797B4F"/>
                </a:solidFill>
              </a:rPr>
              <a:t>;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b="1" dirty="0">
                <a:solidFill>
                  <a:srgbClr val="797B4F"/>
                </a:solidFill>
              </a:rPr>
              <a:t>zamawiać </a:t>
            </a:r>
            <a:r>
              <a:rPr lang="pl-PL" sz="1200" b="1" dirty="0">
                <a:solidFill>
                  <a:srgbClr val="797B4F"/>
                </a:solidFill>
                <a:hlinkClick r:id="rId4"/>
              </a:rPr>
              <a:t>skany</a:t>
            </a:r>
            <a:r>
              <a:rPr lang="pl-PL" sz="1200" b="1" dirty="0">
                <a:solidFill>
                  <a:srgbClr val="797B4F"/>
                </a:solidFill>
              </a:rPr>
              <a:t> </a:t>
            </a:r>
            <a:r>
              <a:rPr lang="pl-PL" sz="1200" dirty="0">
                <a:solidFill>
                  <a:srgbClr val="797B4F"/>
                </a:solidFill>
              </a:rPr>
              <a:t>fragmentów książek oraz artykułów z czasopism;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b="1" dirty="0">
                <a:solidFill>
                  <a:srgbClr val="797B4F"/>
                </a:solidFill>
              </a:rPr>
              <a:t>przedłużać</a:t>
            </a:r>
            <a:r>
              <a:rPr lang="pl-PL" sz="1200" dirty="0">
                <a:solidFill>
                  <a:srgbClr val="797B4F"/>
                </a:solidFill>
              </a:rPr>
              <a:t> termin wypożyczeń;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797B4F"/>
                </a:solidFill>
              </a:rPr>
              <a:t>sprawdzać </a:t>
            </a:r>
            <a:r>
              <a:rPr lang="pl-PL" sz="1200" b="1" dirty="0">
                <a:solidFill>
                  <a:srgbClr val="797B4F"/>
                </a:solidFill>
              </a:rPr>
              <a:t>termin zwrotu </a:t>
            </a:r>
            <a:r>
              <a:rPr lang="pl-PL" sz="1200" dirty="0">
                <a:solidFill>
                  <a:srgbClr val="797B4F"/>
                </a:solidFill>
              </a:rPr>
              <a:t>wypożyczeń;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797B4F"/>
                </a:solidFill>
              </a:rPr>
              <a:t>sprawdzać </a:t>
            </a:r>
            <a:r>
              <a:rPr lang="pl-PL" sz="1200" b="1" dirty="0">
                <a:solidFill>
                  <a:srgbClr val="797B4F"/>
                </a:solidFill>
              </a:rPr>
              <a:t>stan realizacji </a:t>
            </a:r>
            <a:r>
              <a:rPr lang="pl-PL" sz="1200" dirty="0">
                <a:solidFill>
                  <a:srgbClr val="797B4F"/>
                </a:solidFill>
              </a:rPr>
              <a:t>zamówień.</a:t>
            </a: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ABA06C72-3690-4CA4-96EB-A2E651544DE5}"/>
              </a:ext>
            </a:extLst>
          </p:cNvPr>
          <p:cNvGrpSpPr/>
          <p:nvPr/>
        </p:nvGrpSpPr>
        <p:grpSpPr>
          <a:xfrm>
            <a:off x="1010892" y="1469644"/>
            <a:ext cx="3347908" cy="2193259"/>
            <a:chOff x="1010892" y="1469644"/>
            <a:chExt cx="3347908" cy="2193259"/>
          </a:xfrm>
        </p:grpSpPr>
        <p:grpSp>
          <p:nvGrpSpPr>
            <p:cNvPr id="5" name="Grupa 4">
              <a:extLst>
                <a:ext uri="{FF2B5EF4-FFF2-40B4-BE49-F238E27FC236}">
                  <a16:creationId xmlns:a16="http://schemas.microsoft.com/office/drawing/2014/main" id="{A12E8E2E-8831-45CC-BC91-4C0A25FAEB30}"/>
                </a:ext>
              </a:extLst>
            </p:cNvPr>
            <p:cNvGrpSpPr/>
            <p:nvPr/>
          </p:nvGrpSpPr>
          <p:grpSpPr>
            <a:xfrm>
              <a:off x="1010892" y="1469644"/>
              <a:ext cx="3347908" cy="2193259"/>
              <a:chOff x="1010892" y="1469644"/>
              <a:chExt cx="3347908" cy="2193259"/>
            </a:xfrm>
          </p:grpSpPr>
          <p:pic>
            <p:nvPicPr>
              <p:cNvPr id="19" name="Obraz 18">
                <a:extLst>
                  <a:ext uri="{FF2B5EF4-FFF2-40B4-BE49-F238E27FC236}">
                    <a16:creationId xmlns:a16="http://schemas.microsoft.com/office/drawing/2014/main" id="{C26A5BA0-B0BC-4FA1-9B3C-F001A6418F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b="15237"/>
              <a:stretch/>
            </p:blipFill>
            <p:spPr>
              <a:xfrm>
                <a:off x="1010892" y="1469644"/>
                <a:ext cx="3347908" cy="2193259"/>
              </a:xfrm>
              <a:prstGeom prst="rect">
                <a:avLst/>
              </a:prstGeom>
            </p:spPr>
          </p:pic>
          <p:pic>
            <p:nvPicPr>
              <p:cNvPr id="2" name="Obraz 1">
                <a:extLst>
                  <a:ext uri="{FF2B5EF4-FFF2-40B4-BE49-F238E27FC236}">
                    <a16:creationId xmlns:a16="http://schemas.microsoft.com/office/drawing/2014/main" id="{368FF496-EAF3-42CA-A0E8-1638D62B39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32555" y="1538287"/>
                <a:ext cx="346552" cy="119739"/>
              </a:xfrm>
              <a:prstGeom prst="rect">
                <a:avLst/>
              </a:prstGeom>
            </p:spPr>
          </p:pic>
          <p:pic>
            <p:nvPicPr>
              <p:cNvPr id="4" name="Obraz 3">
                <a:extLst>
                  <a:ext uri="{FF2B5EF4-FFF2-40B4-BE49-F238E27FC236}">
                    <a16:creationId xmlns:a16="http://schemas.microsoft.com/office/drawing/2014/main" id="{136A006C-0DD4-47E1-91C0-2906634756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40843" y="1909762"/>
                <a:ext cx="71438" cy="133350"/>
              </a:xfrm>
              <a:prstGeom prst="rect">
                <a:avLst/>
              </a:prstGeom>
            </p:spPr>
          </p:pic>
        </p:grpSp>
        <p:pic>
          <p:nvPicPr>
            <p:cNvPr id="3" name="Obraz 2">
              <a:extLst>
                <a:ext uri="{FF2B5EF4-FFF2-40B4-BE49-F238E27FC236}">
                  <a16:creationId xmlns:a16="http://schemas.microsoft.com/office/drawing/2014/main" id="{A5B3F1AB-DB0B-4623-86A7-6C58608B6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88518" y="2226468"/>
              <a:ext cx="628651" cy="161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4540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1"/>
          <p:cNvSpPr txBox="1">
            <a:spLocks noGrp="1"/>
          </p:cNvSpPr>
          <p:nvPr>
            <p:ph type="body" idx="1"/>
          </p:nvPr>
        </p:nvSpPr>
        <p:spPr>
          <a:xfrm>
            <a:off x="0" y="243111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pl-PL" sz="4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Wypożyczanie książek</a:t>
            </a:r>
            <a:endParaRPr sz="4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1"/>
          <p:cNvSpPr txBox="1"/>
          <p:nvPr/>
        </p:nvSpPr>
        <p:spPr>
          <a:xfrm>
            <a:off x="683568" y="1750077"/>
            <a:ext cx="2412000" cy="576063"/>
          </a:xfrm>
          <a:prstGeom prst="rect">
            <a:avLst/>
          </a:prstGeom>
          <a:solidFill>
            <a:srgbClr val="797B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pl-PL" sz="1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Zaloguj się i znajdź książkę</a:t>
            </a:r>
            <a:endParaRPr sz="1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1"/>
          <p:cNvSpPr txBox="1"/>
          <p:nvPr/>
        </p:nvSpPr>
        <p:spPr>
          <a:xfrm>
            <a:off x="683568" y="2592839"/>
            <a:ext cx="2412000" cy="1598159"/>
          </a:xfrm>
          <a:prstGeom prst="rect">
            <a:avLst/>
          </a:prstGeom>
          <a:solidFill>
            <a:schemeClr val="tx2">
              <a:lumMod val="50000"/>
              <a:alpha val="3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lt1"/>
                </a:solidFill>
              </a:rPr>
              <a:t>w której bibliotece dostępne są książki;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lt1"/>
                </a:solidFill>
              </a:rPr>
              <a:t>książki dostępna na miejscu lub do wypożyczenia;</a:t>
            </a:r>
          </a:p>
        </p:txBody>
      </p:sp>
      <p:sp>
        <p:nvSpPr>
          <p:cNvPr id="240" name="Google Shape;240;p31"/>
          <p:cNvSpPr txBox="1"/>
          <p:nvPr/>
        </p:nvSpPr>
        <p:spPr>
          <a:xfrm>
            <a:off x="3366000" y="1750077"/>
            <a:ext cx="2412000" cy="576063"/>
          </a:xfrm>
          <a:prstGeom prst="rect">
            <a:avLst/>
          </a:prstGeom>
          <a:solidFill>
            <a:srgbClr val="797B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pl-PL" sz="1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Złóż zamówienie</a:t>
            </a:r>
            <a:endParaRPr sz="1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1"/>
          <p:cNvSpPr txBox="1"/>
          <p:nvPr/>
        </p:nvSpPr>
        <p:spPr>
          <a:xfrm>
            <a:off x="3366000" y="2592840"/>
            <a:ext cx="2412000" cy="1598160"/>
          </a:xfrm>
          <a:prstGeom prst="rect">
            <a:avLst/>
          </a:prstGeom>
          <a:solidFill>
            <a:schemeClr val="tx2">
              <a:lumMod val="50000"/>
              <a:alpha val="3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lt1"/>
                </a:solidFill>
              </a:rPr>
              <a:t>zamówienie przez katalog Primo;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lt1"/>
                </a:solidFill>
              </a:rPr>
              <a:t>zamówienie mailem lub telefoniczne*;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lt1"/>
                </a:solidFill>
              </a:rPr>
              <a:t>książki z wolnego dostępu*;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pl-PL" sz="1200" dirty="0">
              <a:solidFill>
                <a:schemeClr val="lt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pl-PL" sz="1200" dirty="0">
              <a:solidFill>
                <a:schemeClr val="lt1"/>
              </a:solidFill>
            </a:endParaRPr>
          </a:p>
          <a:p>
            <a:r>
              <a:rPr lang="pl-PL" sz="1200" dirty="0">
                <a:solidFill>
                  <a:schemeClr val="bg1"/>
                </a:solidFill>
              </a:rPr>
              <a:t>* tylko w wybranych bibliotekach</a:t>
            </a:r>
          </a:p>
        </p:txBody>
      </p:sp>
      <p:sp>
        <p:nvSpPr>
          <p:cNvPr id="244" name="Google Shape;244;p31"/>
          <p:cNvSpPr txBox="1"/>
          <p:nvPr/>
        </p:nvSpPr>
        <p:spPr>
          <a:xfrm>
            <a:off x="6048432" y="1750078"/>
            <a:ext cx="2412000" cy="576062"/>
          </a:xfrm>
          <a:prstGeom prst="rect">
            <a:avLst/>
          </a:prstGeom>
          <a:solidFill>
            <a:srgbClr val="797B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pl-PL" sz="1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Odbierz książkę</a:t>
            </a:r>
            <a:endParaRPr sz="1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1"/>
          <p:cNvSpPr txBox="1"/>
          <p:nvPr/>
        </p:nvSpPr>
        <p:spPr>
          <a:xfrm>
            <a:off x="6048432" y="2592840"/>
            <a:ext cx="2412000" cy="1598160"/>
          </a:xfrm>
          <a:prstGeom prst="rect">
            <a:avLst/>
          </a:prstGeom>
          <a:solidFill>
            <a:schemeClr val="tx2">
              <a:lumMod val="50000"/>
              <a:alpha val="3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lt1"/>
                </a:solidFill>
              </a:rPr>
              <a:t>odbierz zamówienie</a:t>
            </a:r>
            <a:br>
              <a:rPr lang="pl-PL" sz="1200" dirty="0">
                <a:solidFill>
                  <a:schemeClr val="lt1"/>
                </a:solidFill>
              </a:rPr>
            </a:br>
            <a:r>
              <a:rPr lang="pl-PL" sz="1200" dirty="0">
                <a:solidFill>
                  <a:schemeClr val="lt1"/>
                </a:solidFill>
              </a:rPr>
              <a:t>w określonej bibliotece;</a:t>
            </a:r>
          </a:p>
        </p:txBody>
      </p:sp>
    </p:spTree>
    <p:extLst>
      <p:ext uri="{BB962C8B-B14F-4D97-AF65-F5344CB8AC3E}">
        <p14:creationId xmlns:p14="http://schemas.microsoft.com/office/powerpoint/2010/main" val="662585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>
            <a:spLocks noGrp="1"/>
          </p:cNvSpPr>
          <p:nvPr>
            <p:ph type="body" idx="1"/>
          </p:nvPr>
        </p:nvSpPr>
        <p:spPr>
          <a:xfrm>
            <a:off x="179512" y="3274298"/>
            <a:ext cx="4176464" cy="102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pl-PL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Zasoby elektroniczne</a:t>
            </a:r>
            <a:endParaRPr sz="3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8"/>
          <p:cNvSpPr txBox="1">
            <a:spLocks noGrp="1"/>
          </p:cNvSpPr>
          <p:nvPr>
            <p:ph type="body" idx="2"/>
          </p:nvPr>
        </p:nvSpPr>
        <p:spPr>
          <a:xfrm>
            <a:off x="179512" y="4299942"/>
            <a:ext cx="4176464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dirty="0" err="1"/>
              <a:t>bazy</a:t>
            </a:r>
            <a:r>
              <a:rPr lang="en-US" dirty="0"/>
              <a:t> </a:t>
            </a:r>
            <a:r>
              <a:rPr lang="en-US" dirty="0" err="1"/>
              <a:t>danych</a:t>
            </a:r>
            <a:r>
              <a:rPr lang="en-US" dirty="0"/>
              <a:t>, e-</a:t>
            </a:r>
            <a:r>
              <a:rPr lang="en-US" dirty="0" err="1"/>
              <a:t>książki</a:t>
            </a:r>
            <a:r>
              <a:rPr lang="en-US" dirty="0"/>
              <a:t>,</a:t>
            </a:r>
            <a:r>
              <a:rPr lang="pl-PL" dirty="0"/>
              <a:t> </a:t>
            </a:r>
            <a:r>
              <a:rPr lang="en-US" dirty="0"/>
              <a:t>e-</a:t>
            </a:r>
            <a:r>
              <a:rPr lang="en-US" dirty="0" err="1"/>
              <a:t>czasopisma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721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 txBox="1">
            <a:spLocks noGrp="1"/>
          </p:cNvSpPr>
          <p:nvPr>
            <p:ph type="body" idx="1"/>
          </p:nvPr>
        </p:nvSpPr>
        <p:spPr>
          <a:xfrm>
            <a:off x="2448272" y="391319"/>
            <a:ext cx="669572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pl-PL" sz="4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E-zasoby</a:t>
            </a:r>
            <a:endParaRPr sz="4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0"/>
          <p:cNvSpPr txBox="1"/>
          <p:nvPr/>
        </p:nvSpPr>
        <p:spPr>
          <a:xfrm>
            <a:off x="3623863" y="1532260"/>
            <a:ext cx="168156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pl-PL" sz="1600" b="1" dirty="0">
                <a:solidFill>
                  <a:srgbClr val="797B4F"/>
                </a:solidFill>
              </a:rPr>
              <a:t>PWr-VPN</a:t>
            </a:r>
            <a:endParaRPr lang="pl-PL" sz="1600" b="1" dirty="0">
              <a:solidFill>
                <a:srgbClr val="797B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E8F16D33-2A39-4D1B-A23D-F739FE86838E}"/>
              </a:ext>
            </a:extLst>
          </p:cNvPr>
          <p:cNvSpPr/>
          <p:nvPr/>
        </p:nvSpPr>
        <p:spPr>
          <a:xfrm>
            <a:off x="3299335" y="1972306"/>
            <a:ext cx="2330615" cy="523220"/>
          </a:xfrm>
          <a:prstGeom prst="rect">
            <a:avLst/>
          </a:prstGeom>
          <a:solidFill>
            <a:schemeClr val="tx2">
              <a:lumMod val="50000"/>
              <a:alpha val="55000"/>
            </a:schemeClr>
          </a:solidFill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Dostęp poprzez aplikację </a:t>
            </a:r>
            <a:r>
              <a:rPr lang="pl-PL" dirty="0" err="1">
                <a:solidFill>
                  <a:schemeClr val="bg1"/>
                </a:solidFill>
              </a:rPr>
              <a:t>Palo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Alto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GlobalProtect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2" name="Google Shape;219;p30">
            <a:extLst>
              <a:ext uri="{FF2B5EF4-FFF2-40B4-BE49-F238E27FC236}">
                <a16:creationId xmlns:a16="http://schemas.microsoft.com/office/drawing/2014/main" id="{3940BAE7-3E05-4FA7-9F9A-77E120FA2F86}"/>
              </a:ext>
            </a:extLst>
          </p:cNvPr>
          <p:cNvSpPr txBox="1"/>
          <p:nvPr/>
        </p:nvSpPr>
        <p:spPr>
          <a:xfrm>
            <a:off x="6604511" y="1535344"/>
            <a:ext cx="168156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1" dirty="0">
                <a:solidFill>
                  <a:srgbClr val="797B4F"/>
                </a:solidFill>
                <a:latin typeface="Arial"/>
                <a:ea typeface="Arial"/>
                <a:cs typeface="Arial"/>
                <a:sym typeface="Arial"/>
              </a:rPr>
              <a:t>Sieć </a:t>
            </a:r>
            <a:r>
              <a:rPr lang="pl-PL" sz="1600" b="1" dirty="0" err="1">
                <a:solidFill>
                  <a:srgbClr val="797B4F"/>
                </a:solidFill>
                <a:latin typeface="Arial"/>
                <a:ea typeface="Arial"/>
                <a:cs typeface="Arial"/>
                <a:sym typeface="Arial"/>
              </a:rPr>
              <a:t>PWr</a:t>
            </a:r>
            <a:endParaRPr sz="1600" b="1" dirty="0">
              <a:solidFill>
                <a:srgbClr val="797B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358D28FB-232D-4184-A277-FFE81D146146}"/>
              </a:ext>
            </a:extLst>
          </p:cNvPr>
          <p:cNvSpPr/>
          <p:nvPr/>
        </p:nvSpPr>
        <p:spPr>
          <a:xfrm>
            <a:off x="6279984" y="1972306"/>
            <a:ext cx="2330616" cy="2677656"/>
          </a:xfrm>
          <a:prstGeom prst="rect">
            <a:avLst/>
          </a:prstGeom>
          <a:solidFill>
            <a:schemeClr val="tx2">
              <a:lumMod val="50000"/>
              <a:alpha val="55000"/>
            </a:schemeClr>
          </a:solidFill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Dostęp do zasobów elektronicznych dla zarejestrowanych użytkowników.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Dostęp do cyfrowych wersji podręczników pochodzących ze zbiorów Biblioteki </a:t>
            </a:r>
            <a:r>
              <a:rPr lang="pl-PL" dirty="0" err="1">
                <a:solidFill>
                  <a:schemeClr val="bg1"/>
                </a:solidFill>
              </a:rPr>
              <a:t>PWr</a:t>
            </a:r>
            <a:r>
              <a:rPr lang="pl-PL" dirty="0">
                <a:solidFill>
                  <a:schemeClr val="bg1"/>
                </a:solidFill>
              </a:rPr>
              <a:t> (wybrane terminale w Strefie Otwartej Nauki w bud.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D-21).</a:t>
            </a:r>
          </a:p>
        </p:txBody>
      </p:sp>
      <p:sp>
        <p:nvSpPr>
          <p:cNvPr id="34" name="Google Shape;219;p30">
            <a:extLst>
              <a:ext uri="{FF2B5EF4-FFF2-40B4-BE49-F238E27FC236}">
                <a16:creationId xmlns:a16="http://schemas.microsoft.com/office/drawing/2014/main" id="{3412FBBE-D4B9-4952-B3F8-B3F5BA64E6B9}"/>
              </a:ext>
            </a:extLst>
          </p:cNvPr>
          <p:cNvSpPr txBox="1"/>
          <p:nvPr/>
        </p:nvSpPr>
        <p:spPr>
          <a:xfrm>
            <a:off x="3432625" y="3268218"/>
            <a:ext cx="168156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1" dirty="0">
                <a:solidFill>
                  <a:srgbClr val="797B4F"/>
                </a:solidFill>
                <a:latin typeface="Arial"/>
                <a:ea typeface="Arial"/>
                <a:cs typeface="Arial"/>
                <a:sym typeface="Arial"/>
              </a:rPr>
              <a:t>Otwarty dostęp</a:t>
            </a:r>
            <a:endParaRPr sz="1600" b="1" dirty="0">
              <a:solidFill>
                <a:srgbClr val="797B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67375B32-5D76-437D-AAE0-2FBDCBF4AA90}"/>
              </a:ext>
            </a:extLst>
          </p:cNvPr>
          <p:cNvSpPr/>
          <p:nvPr/>
        </p:nvSpPr>
        <p:spPr>
          <a:xfrm>
            <a:off x="3299334" y="3679067"/>
            <a:ext cx="2330615" cy="523220"/>
          </a:xfrm>
          <a:prstGeom prst="rect">
            <a:avLst/>
          </a:prstGeom>
          <a:solidFill>
            <a:schemeClr val="tx2">
              <a:lumMod val="50000"/>
              <a:alpha val="55000"/>
            </a:schemeClr>
          </a:solidFill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Zasoby dostępne dla każdego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FA03BE84-1FD4-4805-A9FD-BBEEBCFC7860}"/>
              </a:ext>
            </a:extLst>
          </p:cNvPr>
          <p:cNvSpPr/>
          <p:nvPr/>
        </p:nvSpPr>
        <p:spPr>
          <a:xfrm>
            <a:off x="6435437" y="951924"/>
            <a:ext cx="27009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FFFFFF"/>
                </a:solidFill>
              </a:rPr>
              <a:t>https://biblioteka.pwr.edu.pl/e-zasoby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469;g1a238f07cfd_0_0">
            <a:extLst>
              <a:ext uri="{FF2B5EF4-FFF2-40B4-BE49-F238E27FC236}">
                <a16:creationId xmlns:a16="http://schemas.microsoft.com/office/drawing/2014/main" id="{AF26CDB4-B4B4-4820-ADBD-EB8A8A62982B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482921" y="1776076"/>
            <a:ext cx="2326632" cy="2586176"/>
          </a:xfrm>
          <a:prstGeom prst="rect">
            <a:avLst/>
          </a:prstGeom>
          <a:noFill/>
          <a:ln w="38100">
            <a:solidFill>
              <a:srgbClr val="797B4F"/>
            </a:solidFill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sp>
        <p:nvSpPr>
          <p:cNvPr id="201" name="Google Shape;201;p30"/>
          <p:cNvSpPr txBox="1">
            <a:spLocks noGrp="1"/>
          </p:cNvSpPr>
          <p:nvPr>
            <p:ph type="body" idx="1"/>
          </p:nvPr>
        </p:nvSpPr>
        <p:spPr>
          <a:xfrm>
            <a:off x="2448272" y="391319"/>
            <a:ext cx="669572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pl-PL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E-zasoby</a:t>
            </a:r>
          </a:p>
          <a:p>
            <a:pPr marL="0" lvl="0" indent="0">
              <a:spcBef>
                <a:spcPts val="0"/>
              </a:spcBef>
            </a:pPr>
            <a:r>
              <a:rPr lang="pl-PL" dirty="0"/>
              <a:t>PWr-VPN</a:t>
            </a:r>
            <a:endParaRPr sz="4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E8F16D33-2A39-4D1B-A23D-F739FE86838E}"/>
              </a:ext>
            </a:extLst>
          </p:cNvPr>
          <p:cNvSpPr/>
          <p:nvPr/>
        </p:nvSpPr>
        <p:spPr>
          <a:xfrm>
            <a:off x="3116581" y="1533896"/>
            <a:ext cx="3040380" cy="3146823"/>
          </a:xfrm>
          <a:prstGeom prst="rect">
            <a:avLst/>
          </a:prstGeom>
          <a:solidFill>
            <a:schemeClr val="tx2">
              <a:lumMod val="50000"/>
              <a:alpha val="5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pl-PL" dirty="0">
                <a:solidFill>
                  <a:schemeClr val="bg1"/>
                </a:solidFill>
              </a:rPr>
              <a:t>Aby skorzystać z usługi VPN należy zainstalować aplikację </a:t>
            </a:r>
            <a:r>
              <a:rPr lang="pl-PL" b="1" dirty="0" err="1">
                <a:solidFill>
                  <a:schemeClr val="bg1"/>
                </a:solidFill>
              </a:rPr>
              <a:t>Palo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Alto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GlobalProtect</a:t>
            </a:r>
            <a:r>
              <a:rPr lang="pl-PL" dirty="0">
                <a:solidFill>
                  <a:schemeClr val="bg1"/>
                </a:solidFill>
              </a:rPr>
              <a:t>, którą można pobrać ze strony </a:t>
            </a:r>
            <a:r>
              <a:rPr lang="pl-PL" dirty="0">
                <a:solidFill>
                  <a:schemeClr val="bg1"/>
                </a:solidFill>
                <a:hlinkClick r:id="rId4"/>
              </a:rPr>
              <a:t>vpn.student.pwr.edu.pl </a:t>
            </a:r>
            <a:r>
              <a:rPr lang="pl-PL" dirty="0">
                <a:solidFill>
                  <a:schemeClr val="bg1"/>
                </a:solidFill>
              </a:rPr>
              <a:t>(dla studentów i doktorantów) logując się za pomocą </a:t>
            </a:r>
            <a:r>
              <a:rPr lang="pl-PL">
                <a:solidFill>
                  <a:schemeClr val="bg1"/>
                </a:solidFill>
              </a:rPr>
              <a:t>konta Active Directory</a:t>
            </a:r>
            <a:r>
              <a:rPr lang="pl-PL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login Active Directory (bez domeny @pwr.edu.pl / @student.pwr.edu.pl) 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indywidualne hasło użytkownika ustawione w systemie AD.</a:t>
            </a:r>
          </a:p>
        </p:txBody>
      </p:sp>
    </p:spTree>
    <p:extLst>
      <p:ext uri="{BB962C8B-B14F-4D97-AF65-F5344CB8AC3E}">
        <p14:creationId xmlns:p14="http://schemas.microsoft.com/office/powerpoint/2010/main" val="1693101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4"/>
          <p:cNvSpPr txBox="1">
            <a:spLocks noGrp="1"/>
          </p:cNvSpPr>
          <p:nvPr>
            <p:ph type="body" idx="1"/>
          </p:nvPr>
        </p:nvSpPr>
        <p:spPr>
          <a:xfrm>
            <a:off x="0" y="2163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pl-PL" dirty="0" err="1"/>
              <a:t>Legimi</a:t>
            </a:r>
            <a:endParaRPr sz="4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3093BCCD-2D86-4FAA-BA5D-1F139F0D1E46}"/>
              </a:ext>
            </a:extLst>
          </p:cNvPr>
          <p:cNvSpPr/>
          <p:nvPr/>
        </p:nvSpPr>
        <p:spPr>
          <a:xfrm>
            <a:off x="3910759" y="2052927"/>
            <a:ext cx="47182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595959"/>
                </a:solidFill>
              </a:rPr>
              <a:t>Zapisz się do Biblioteki, odbierz kod aktywacyjny i utwórz konto w Legimi.pl</a:t>
            </a:r>
          </a:p>
          <a:p>
            <a:endParaRPr lang="pl-PL" dirty="0">
              <a:solidFill>
                <a:srgbClr val="595959"/>
              </a:solidFill>
            </a:endParaRPr>
          </a:p>
          <a:p>
            <a:r>
              <a:rPr lang="pl-PL" dirty="0">
                <a:solidFill>
                  <a:srgbClr val="595959"/>
                </a:solidFill>
              </a:rPr>
              <a:t>Pakiet obejmuje kolekcję ponad 25 tyś. tytułów beletrystycznych (zarówno e-booków, jak i audiobooków).</a:t>
            </a:r>
          </a:p>
          <a:p>
            <a:endParaRPr lang="pl-PL" dirty="0">
              <a:solidFill>
                <a:srgbClr val="595959"/>
              </a:solidFill>
            </a:endParaRPr>
          </a:p>
          <a:p>
            <a:r>
              <a:rPr lang="pl-PL" dirty="0">
                <a:solidFill>
                  <a:srgbClr val="595959"/>
                </a:solidFill>
              </a:rPr>
              <a:t>Kody można otrzymać w Bibliotekach Interdyscyplinarnych, </a:t>
            </a:r>
            <a:r>
              <a:rPr lang="pl-PL">
                <a:solidFill>
                  <a:srgbClr val="595959"/>
                </a:solidFill>
              </a:rPr>
              <a:t>Bibliotece Beletrystycznej</a:t>
            </a:r>
            <a:br>
              <a:rPr lang="pl-PL">
                <a:solidFill>
                  <a:srgbClr val="595959"/>
                </a:solidFill>
              </a:rPr>
            </a:br>
            <a:r>
              <a:rPr lang="pl-PL">
                <a:solidFill>
                  <a:srgbClr val="595959"/>
                </a:solidFill>
              </a:rPr>
              <a:t>i </a:t>
            </a:r>
            <a:r>
              <a:rPr lang="pl-PL" dirty="0">
                <a:solidFill>
                  <a:srgbClr val="595959"/>
                </a:solidFill>
              </a:rPr>
              <a:t>Wypożyczalni Głównej.</a:t>
            </a:r>
          </a:p>
        </p:txBody>
      </p:sp>
      <p:pic>
        <p:nvPicPr>
          <p:cNvPr id="38" name="Obraz 37">
            <a:extLst>
              <a:ext uri="{FF2B5EF4-FFF2-40B4-BE49-F238E27FC236}">
                <a16:creationId xmlns:a16="http://schemas.microsoft.com/office/drawing/2014/main" id="{F2EC49FD-DD92-406E-9CAB-F450FD1A4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85" y="1160131"/>
            <a:ext cx="2843150" cy="3918346"/>
          </a:xfrm>
          <a:prstGeom prst="rect">
            <a:avLst/>
          </a:prstGeom>
          <a:ln w="38100">
            <a:solidFill>
              <a:srgbClr val="797B4F"/>
            </a:solidFill>
          </a:ln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FCC8283A-16C4-4EE0-918F-568D73D22FE5}"/>
              </a:ext>
            </a:extLst>
          </p:cNvPr>
          <p:cNvSpPr/>
          <p:nvPr/>
        </p:nvSpPr>
        <p:spPr>
          <a:xfrm>
            <a:off x="5303521" y="792442"/>
            <a:ext cx="38938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FFFFFF"/>
                </a:solidFill>
              </a:rPr>
              <a:t>https://biblioteka.pwr.edu.pl/e-zasoby/platformy/legimi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3B3BF3E6-1367-4C72-9DDA-19DBED0A74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02"/>
          <a:stretch/>
        </p:blipFill>
        <p:spPr>
          <a:xfrm>
            <a:off x="1624630" y="1168501"/>
            <a:ext cx="5927856" cy="3883558"/>
          </a:xfrm>
          <a:prstGeom prst="rect">
            <a:avLst/>
          </a:prstGeom>
          <a:ln w="38100">
            <a:solidFill>
              <a:srgbClr val="797B4F"/>
            </a:solidFill>
          </a:ln>
        </p:spPr>
      </p:pic>
      <p:sp>
        <p:nvSpPr>
          <p:cNvPr id="298" name="Google Shape;298;p34"/>
          <p:cNvSpPr txBox="1">
            <a:spLocks noGrp="1"/>
          </p:cNvSpPr>
          <p:nvPr>
            <p:ph type="body" idx="1"/>
          </p:nvPr>
        </p:nvSpPr>
        <p:spPr>
          <a:xfrm>
            <a:off x="0" y="2163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pl-PL" sz="4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Niezbędnik biblioteczny</a:t>
            </a:r>
            <a:endParaRPr sz="4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D2CDFA54-F93F-4CEB-85BB-C69AD3EE91FF}"/>
              </a:ext>
            </a:extLst>
          </p:cNvPr>
          <p:cNvSpPr/>
          <p:nvPr/>
        </p:nvSpPr>
        <p:spPr>
          <a:xfrm>
            <a:off x="6073141" y="822922"/>
            <a:ext cx="30708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FFFFFF"/>
                </a:solidFill>
              </a:rPr>
              <a:t>https://biblioteka.pwr.edu.pl/e-informator</a:t>
            </a:r>
          </a:p>
        </p:txBody>
      </p:sp>
    </p:spTree>
    <p:extLst>
      <p:ext uri="{BB962C8B-B14F-4D97-AF65-F5344CB8AC3E}">
        <p14:creationId xmlns:p14="http://schemas.microsoft.com/office/powerpoint/2010/main" val="1510606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58"/>
          <p:cNvSpPr txBox="1">
            <a:spLocks noGrp="1"/>
          </p:cNvSpPr>
          <p:nvPr>
            <p:ph type="body" idx="1"/>
          </p:nvPr>
        </p:nvSpPr>
        <p:spPr>
          <a:xfrm>
            <a:off x="0" y="3824461"/>
            <a:ext cx="9144000" cy="57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pl-PL" sz="3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Dziękujemy za uwagę</a:t>
            </a:r>
            <a:endParaRPr sz="3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58"/>
          <p:cNvSpPr txBox="1">
            <a:spLocks noGrp="1"/>
          </p:cNvSpPr>
          <p:nvPr>
            <p:ph type="body" idx="2"/>
          </p:nvPr>
        </p:nvSpPr>
        <p:spPr>
          <a:xfrm>
            <a:off x="-148" y="4912066"/>
            <a:ext cx="9144000" cy="23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>
              <a:spcBef>
                <a:spcPts val="0"/>
              </a:spcBef>
            </a:pPr>
            <a:r>
              <a:rPr lang="en-US" sz="1050" dirty="0" err="1"/>
              <a:t>Opracowanie</a:t>
            </a:r>
            <a:r>
              <a:rPr lang="en-US" sz="1050" dirty="0"/>
              <a:t>: Magdalena </a:t>
            </a:r>
            <a:r>
              <a:rPr lang="en-US" sz="1050" dirty="0" err="1"/>
              <a:t>Kotuła</a:t>
            </a:r>
            <a:endParaRPr lang="pl-PL" sz="1050" dirty="0"/>
          </a:p>
          <a:p>
            <a:pPr marL="0" lvl="0" indent="0" algn="l">
              <a:spcBef>
                <a:spcPts val="0"/>
              </a:spcBef>
            </a:pPr>
            <a:r>
              <a:rPr lang="en-US" sz="1050" dirty="0" err="1"/>
              <a:t>Grafiki</a:t>
            </a:r>
            <a:r>
              <a:rPr lang="en-US" sz="1050" dirty="0"/>
              <a:t> </a:t>
            </a:r>
            <a:r>
              <a:rPr lang="en-US" sz="1050" dirty="0" err="1"/>
              <a:t>i</a:t>
            </a:r>
            <a:r>
              <a:rPr lang="en-US" sz="1050" dirty="0"/>
              <a:t> </a:t>
            </a:r>
            <a:r>
              <a:rPr lang="en-US" sz="1050" dirty="0" err="1"/>
              <a:t>projekt</a:t>
            </a:r>
            <a:r>
              <a:rPr lang="en-US" sz="1050" dirty="0"/>
              <a:t>: Pixaby.com   |   GoogleSlidesppt.com</a:t>
            </a:r>
          </a:p>
          <a:p>
            <a:pPr marL="0" lvl="0" indent="0">
              <a:spcBef>
                <a:spcPts val="0"/>
              </a:spcBef>
            </a:pP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287168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/>
          <p:nvPr/>
        </p:nvSpPr>
        <p:spPr>
          <a:xfrm>
            <a:off x="1403648" y="0"/>
            <a:ext cx="7740352" cy="5143500"/>
          </a:xfrm>
          <a:prstGeom prst="rect">
            <a:avLst/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6"/>
          <p:cNvSpPr txBox="1"/>
          <p:nvPr/>
        </p:nvSpPr>
        <p:spPr>
          <a:xfrm>
            <a:off x="2411760" y="253749"/>
            <a:ext cx="6732240" cy="77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494429"/>
              </a:buClr>
            </a:pPr>
            <a:r>
              <a:rPr lang="en-US" sz="2800" b="1" dirty="0" err="1">
                <a:solidFill>
                  <a:srgbClr val="494429"/>
                </a:solidFill>
              </a:rPr>
              <a:t>Bibliotekę</a:t>
            </a:r>
            <a:r>
              <a:rPr lang="en-US" sz="2800" b="1" dirty="0">
                <a:solidFill>
                  <a:srgbClr val="494429"/>
                </a:solidFill>
              </a:rPr>
              <a:t> </a:t>
            </a:r>
            <a:r>
              <a:rPr lang="en-US" sz="2800" b="1" dirty="0" err="1">
                <a:solidFill>
                  <a:srgbClr val="494429"/>
                </a:solidFill>
              </a:rPr>
              <a:t>Politechniki</a:t>
            </a:r>
            <a:r>
              <a:rPr lang="en-US" sz="2800" b="1" dirty="0">
                <a:solidFill>
                  <a:srgbClr val="494429"/>
                </a:solidFill>
              </a:rPr>
              <a:t> </a:t>
            </a:r>
            <a:r>
              <a:rPr lang="en-US" sz="2800" b="1" dirty="0" err="1">
                <a:solidFill>
                  <a:srgbClr val="494429"/>
                </a:solidFill>
              </a:rPr>
              <a:t>Wrocławskiej</a:t>
            </a:r>
            <a:r>
              <a:rPr lang="en-US" sz="2800" b="1" dirty="0">
                <a:solidFill>
                  <a:srgbClr val="494429"/>
                </a:solidFill>
              </a:rPr>
              <a:t> </a:t>
            </a:r>
            <a:r>
              <a:rPr lang="en-US" sz="2800" b="1" dirty="0" err="1">
                <a:solidFill>
                  <a:srgbClr val="494429"/>
                </a:solidFill>
              </a:rPr>
              <a:t>tworzą</a:t>
            </a:r>
            <a:r>
              <a:rPr lang="en-US" sz="2800" b="1" dirty="0">
                <a:solidFill>
                  <a:srgbClr val="494429"/>
                </a:solidFill>
              </a:rPr>
              <a:t>:</a:t>
            </a:r>
          </a:p>
        </p:txBody>
      </p:sp>
      <p:sp>
        <p:nvSpPr>
          <p:cNvPr id="125" name="Google Shape;125;p26"/>
          <p:cNvSpPr txBox="1"/>
          <p:nvPr/>
        </p:nvSpPr>
        <p:spPr>
          <a:xfrm>
            <a:off x="1800200" y="1509539"/>
            <a:ext cx="3312368" cy="893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dirty="0">
                <a:solidFill>
                  <a:srgbClr val="494429"/>
                </a:solidFill>
              </a:rPr>
              <a:t>Dział Obsługi Czytelników:</a:t>
            </a:r>
          </a:p>
          <a:p>
            <a:pPr marL="450850" lvl="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494429"/>
                </a:solidFill>
              </a:rPr>
              <a:t>Sekcja Udostępniania Zasobów,</a:t>
            </a:r>
          </a:p>
          <a:p>
            <a:pPr marL="450850" lvl="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494429"/>
                </a:solidFill>
              </a:rPr>
              <a:t>Sekcja Bibliotek Interdyscyplinarnych,</a:t>
            </a:r>
          </a:p>
          <a:p>
            <a:pPr marL="450850" lvl="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494429"/>
                </a:solidFill>
              </a:rPr>
              <a:t>Sekcja Obsługi Strefy Otwartej Nauki,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sz="1800" b="1" dirty="0">
              <a:solidFill>
                <a:srgbClr val="494429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49442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6"/>
          <p:cNvSpPr txBox="1"/>
          <p:nvPr/>
        </p:nvSpPr>
        <p:spPr>
          <a:xfrm>
            <a:off x="5681719" y="2963665"/>
            <a:ext cx="3312368" cy="625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1800" b="1" dirty="0" err="1">
                <a:solidFill>
                  <a:srgbClr val="494429"/>
                </a:solidFill>
              </a:rPr>
              <a:t>Oficyna</a:t>
            </a:r>
            <a:r>
              <a:rPr lang="en-US" sz="1800" b="1" dirty="0">
                <a:solidFill>
                  <a:srgbClr val="494429"/>
                </a:solidFill>
              </a:rPr>
              <a:t> </a:t>
            </a:r>
            <a:r>
              <a:rPr lang="en-US" sz="1800" b="1" dirty="0" err="1">
                <a:solidFill>
                  <a:srgbClr val="494429"/>
                </a:solidFill>
              </a:rPr>
              <a:t>Wydawnicza</a:t>
            </a:r>
            <a:r>
              <a:rPr lang="en-US" sz="1800" b="1" dirty="0">
                <a:solidFill>
                  <a:srgbClr val="494429"/>
                </a:solidFill>
              </a:rPr>
              <a:t> </a:t>
            </a:r>
            <a:r>
              <a:rPr lang="en-US" sz="1800" b="1" dirty="0" err="1">
                <a:solidFill>
                  <a:srgbClr val="494429"/>
                </a:solidFill>
              </a:rPr>
              <a:t>Politechniki</a:t>
            </a:r>
            <a:r>
              <a:rPr lang="en-US" sz="1800" b="1" dirty="0">
                <a:solidFill>
                  <a:srgbClr val="494429"/>
                </a:solidFill>
              </a:rPr>
              <a:t> </a:t>
            </a:r>
            <a:r>
              <a:rPr lang="en-US" sz="1800" b="1" dirty="0" err="1">
                <a:solidFill>
                  <a:srgbClr val="494429"/>
                </a:solidFill>
              </a:rPr>
              <a:t>Wrocławskiej</a:t>
            </a:r>
            <a:endParaRPr lang="en-US" sz="1800" b="1" dirty="0">
              <a:solidFill>
                <a:srgbClr val="494429"/>
              </a:solidFill>
            </a:endParaRPr>
          </a:p>
        </p:txBody>
      </p:sp>
      <p:sp>
        <p:nvSpPr>
          <p:cNvPr id="10" name="Google Shape;127;p26">
            <a:extLst>
              <a:ext uri="{FF2B5EF4-FFF2-40B4-BE49-F238E27FC236}">
                <a16:creationId xmlns:a16="http://schemas.microsoft.com/office/drawing/2014/main" id="{E2787B5C-2A43-47EC-9D73-00C664F8B0E8}"/>
              </a:ext>
            </a:extLst>
          </p:cNvPr>
          <p:cNvSpPr txBox="1"/>
          <p:nvPr/>
        </p:nvSpPr>
        <p:spPr>
          <a:xfrm>
            <a:off x="1800200" y="2874622"/>
            <a:ext cx="3312368" cy="743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dirty="0">
                <a:solidFill>
                  <a:srgbClr val="494429"/>
                </a:solidFill>
              </a:rPr>
              <a:t>Dział Informacji Naukowej:</a:t>
            </a:r>
          </a:p>
          <a:p>
            <a:pPr marL="4508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494429"/>
                </a:solidFill>
                <a:latin typeface="Arial"/>
                <a:ea typeface="Arial"/>
                <a:cs typeface="Arial"/>
                <a:sym typeface="Arial"/>
              </a:rPr>
              <a:t>Sekcja Naukome</a:t>
            </a:r>
            <a:r>
              <a:rPr lang="pl-PL" sz="1200" dirty="0">
                <a:solidFill>
                  <a:srgbClr val="494429"/>
                </a:solidFill>
              </a:rPr>
              <a:t>trii,</a:t>
            </a:r>
          </a:p>
          <a:p>
            <a:pPr marL="4508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494429"/>
                </a:solidFill>
                <a:latin typeface="Arial"/>
                <a:ea typeface="Arial"/>
                <a:cs typeface="Arial"/>
                <a:sym typeface="Arial"/>
              </a:rPr>
              <a:t>Sekcja </a:t>
            </a:r>
            <a:r>
              <a:rPr lang="pl-PL" sz="1200" dirty="0">
                <a:solidFill>
                  <a:srgbClr val="494429"/>
                </a:solidFill>
              </a:rPr>
              <a:t>Dorobku Naukowego,</a:t>
            </a:r>
            <a:endParaRPr sz="1200" dirty="0">
              <a:solidFill>
                <a:srgbClr val="49442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27;p26">
            <a:extLst>
              <a:ext uri="{FF2B5EF4-FFF2-40B4-BE49-F238E27FC236}">
                <a16:creationId xmlns:a16="http://schemas.microsoft.com/office/drawing/2014/main" id="{C1DA947F-571E-4F8C-A02F-3FB28CB1C03D}"/>
              </a:ext>
            </a:extLst>
          </p:cNvPr>
          <p:cNvSpPr txBox="1"/>
          <p:nvPr/>
        </p:nvSpPr>
        <p:spPr>
          <a:xfrm>
            <a:off x="1754881" y="4089746"/>
            <a:ext cx="331236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1800" b="1" dirty="0" err="1">
                <a:solidFill>
                  <a:srgbClr val="494429"/>
                </a:solidFill>
              </a:rPr>
              <a:t>Dział</a:t>
            </a:r>
            <a:r>
              <a:rPr lang="en-US" sz="1800" b="1" dirty="0">
                <a:solidFill>
                  <a:srgbClr val="494429"/>
                </a:solidFill>
              </a:rPr>
              <a:t> </a:t>
            </a:r>
            <a:r>
              <a:rPr lang="en-US" sz="1800" b="1" dirty="0" err="1">
                <a:solidFill>
                  <a:srgbClr val="494429"/>
                </a:solidFill>
              </a:rPr>
              <a:t>Gromadzenia</a:t>
            </a:r>
            <a:r>
              <a:rPr lang="en-US" sz="1800" b="1" dirty="0">
                <a:solidFill>
                  <a:srgbClr val="494429"/>
                </a:solidFill>
              </a:rPr>
              <a:t> </a:t>
            </a:r>
            <a:r>
              <a:rPr lang="en-US" sz="1800" b="1" dirty="0" err="1">
                <a:solidFill>
                  <a:srgbClr val="494429"/>
                </a:solidFill>
              </a:rPr>
              <a:t>Zasobów</a:t>
            </a:r>
            <a:endParaRPr lang="en-US" sz="1800" b="1" dirty="0">
              <a:solidFill>
                <a:srgbClr val="494429"/>
              </a:solidFill>
            </a:endParaRPr>
          </a:p>
        </p:txBody>
      </p:sp>
      <p:sp>
        <p:nvSpPr>
          <p:cNvPr id="12" name="Google Shape;127;p26">
            <a:extLst>
              <a:ext uri="{FF2B5EF4-FFF2-40B4-BE49-F238E27FC236}">
                <a16:creationId xmlns:a16="http://schemas.microsoft.com/office/drawing/2014/main" id="{27F11DA3-5C35-4F4D-9A80-2CFCA629F39D}"/>
              </a:ext>
            </a:extLst>
          </p:cNvPr>
          <p:cNvSpPr txBox="1"/>
          <p:nvPr/>
        </p:nvSpPr>
        <p:spPr>
          <a:xfrm>
            <a:off x="5681719" y="1509539"/>
            <a:ext cx="3312368" cy="595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pl-PL" sz="1800" b="1" dirty="0">
                <a:solidFill>
                  <a:srgbClr val="494429"/>
                </a:solidFill>
              </a:rPr>
              <a:t>Dział Magazynowania</a:t>
            </a:r>
            <a:br>
              <a:rPr lang="pl-PL" sz="1800" b="1" dirty="0">
                <a:solidFill>
                  <a:srgbClr val="494429"/>
                </a:solidFill>
              </a:rPr>
            </a:br>
            <a:r>
              <a:rPr lang="pl-PL" sz="1800" b="1" dirty="0">
                <a:solidFill>
                  <a:srgbClr val="494429"/>
                </a:solidFill>
              </a:rPr>
              <a:t>i Kontroli Zasobów</a:t>
            </a:r>
          </a:p>
        </p:txBody>
      </p:sp>
      <p:sp>
        <p:nvSpPr>
          <p:cNvPr id="13" name="Google Shape;127;p26">
            <a:extLst>
              <a:ext uri="{FF2B5EF4-FFF2-40B4-BE49-F238E27FC236}">
                <a16:creationId xmlns:a16="http://schemas.microsoft.com/office/drawing/2014/main" id="{B31BC829-B4A7-455A-8E1D-220A044F8609}"/>
              </a:ext>
            </a:extLst>
          </p:cNvPr>
          <p:cNvSpPr txBox="1"/>
          <p:nvPr/>
        </p:nvSpPr>
        <p:spPr>
          <a:xfrm>
            <a:off x="5681719" y="2349438"/>
            <a:ext cx="331236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1800" b="1" dirty="0" err="1">
                <a:solidFill>
                  <a:srgbClr val="494429"/>
                </a:solidFill>
              </a:rPr>
              <a:t>Biblioteka</a:t>
            </a:r>
            <a:r>
              <a:rPr lang="en-US" sz="1800" b="1" dirty="0">
                <a:solidFill>
                  <a:srgbClr val="494429"/>
                </a:solidFill>
              </a:rPr>
              <a:t> </a:t>
            </a:r>
            <a:r>
              <a:rPr lang="en-US" sz="1800" b="1" dirty="0" err="1">
                <a:solidFill>
                  <a:srgbClr val="494429"/>
                </a:solidFill>
              </a:rPr>
              <a:t>Cyfrowa</a:t>
            </a:r>
            <a:endParaRPr lang="en-US" sz="1800" b="1" dirty="0">
              <a:solidFill>
                <a:srgbClr val="494429"/>
              </a:solidFill>
            </a:endParaRPr>
          </a:p>
        </p:txBody>
      </p:sp>
      <p:sp>
        <p:nvSpPr>
          <p:cNvPr id="14" name="Google Shape;127;p26">
            <a:extLst>
              <a:ext uri="{FF2B5EF4-FFF2-40B4-BE49-F238E27FC236}">
                <a16:creationId xmlns:a16="http://schemas.microsoft.com/office/drawing/2014/main" id="{CE94B7FE-2B71-4171-AC21-1AF43567F87A}"/>
              </a:ext>
            </a:extLst>
          </p:cNvPr>
          <p:cNvSpPr txBox="1"/>
          <p:nvPr/>
        </p:nvSpPr>
        <p:spPr>
          <a:xfrm>
            <a:off x="5681719" y="3833820"/>
            <a:ext cx="3312368" cy="625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1800" b="1" dirty="0" err="1">
                <a:solidFill>
                  <a:srgbClr val="494429"/>
                </a:solidFill>
              </a:rPr>
              <a:t>Zespół</a:t>
            </a:r>
            <a:r>
              <a:rPr lang="en-US" sz="1800" b="1" dirty="0">
                <a:solidFill>
                  <a:srgbClr val="494429"/>
                </a:solidFill>
              </a:rPr>
              <a:t> </a:t>
            </a:r>
            <a:r>
              <a:rPr lang="en-US" sz="1800" b="1" dirty="0" err="1">
                <a:solidFill>
                  <a:srgbClr val="494429"/>
                </a:solidFill>
              </a:rPr>
              <a:t>Administracyjno-techniczny</a:t>
            </a:r>
            <a:endParaRPr lang="en-US" sz="1800" b="1" dirty="0">
              <a:solidFill>
                <a:srgbClr val="4944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973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0C0DE70E-7977-43D9-AEB0-D4F2A5F055E8}"/>
              </a:ext>
            </a:extLst>
          </p:cNvPr>
          <p:cNvGrpSpPr/>
          <p:nvPr/>
        </p:nvGrpSpPr>
        <p:grpSpPr>
          <a:xfrm>
            <a:off x="3147047" y="53993"/>
            <a:ext cx="4130054" cy="657664"/>
            <a:chOff x="3297368" y="67848"/>
            <a:chExt cx="4428135" cy="705130"/>
          </a:xfrm>
        </p:grpSpPr>
        <p:grpSp>
          <p:nvGrpSpPr>
            <p:cNvPr id="54" name="Google Shape;136;p27">
              <a:extLst>
                <a:ext uri="{FF2B5EF4-FFF2-40B4-BE49-F238E27FC236}">
                  <a16:creationId xmlns:a16="http://schemas.microsoft.com/office/drawing/2014/main" id="{D2CAE380-EF86-4D17-91BD-0554F0C94099}"/>
                </a:ext>
              </a:extLst>
            </p:cNvPr>
            <p:cNvGrpSpPr/>
            <p:nvPr/>
          </p:nvGrpSpPr>
          <p:grpSpPr>
            <a:xfrm>
              <a:off x="4011089" y="67848"/>
              <a:ext cx="3714414" cy="705130"/>
              <a:chOff x="4614006" y="1084286"/>
              <a:chExt cx="3714414" cy="705130"/>
            </a:xfrm>
          </p:grpSpPr>
          <p:sp>
            <p:nvSpPr>
              <p:cNvPr id="61" name="Google Shape;137;p27">
                <a:extLst>
                  <a:ext uri="{FF2B5EF4-FFF2-40B4-BE49-F238E27FC236}">
                    <a16:creationId xmlns:a16="http://schemas.microsoft.com/office/drawing/2014/main" id="{C2357334-6185-42E7-9F1A-625FCA51D44C}"/>
                  </a:ext>
                </a:extLst>
              </p:cNvPr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>
                  <a:gd name="adj" fmla="val 16667"/>
                </a:avLst>
              </a:prstGeom>
              <a:solidFill>
                <a:srgbClr val="797B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138;p27">
                <a:extLst>
                  <a:ext uri="{FF2B5EF4-FFF2-40B4-BE49-F238E27FC236}">
                    <a16:creationId xmlns:a16="http://schemas.microsoft.com/office/drawing/2014/main" id="{EB7013D6-931B-474B-BD64-0F6A52CB02C4}"/>
                  </a:ext>
                </a:extLst>
              </p:cNvPr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158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" name="Google Shape;139;p27">
              <a:extLst>
                <a:ext uri="{FF2B5EF4-FFF2-40B4-BE49-F238E27FC236}">
                  <a16:creationId xmlns:a16="http://schemas.microsoft.com/office/drawing/2014/main" id="{13B04941-3F26-4826-8318-48CDDA812A12}"/>
                </a:ext>
              </a:extLst>
            </p:cNvPr>
            <p:cNvGrpSpPr/>
            <p:nvPr/>
          </p:nvGrpSpPr>
          <p:grpSpPr>
            <a:xfrm>
              <a:off x="4227113" y="113167"/>
              <a:ext cx="3376306" cy="535257"/>
              <a:chOff x="2175371" y="1753439"/>
              <a:chExt cx="5627177" cy="535257"/>
            </a:xfrm>
          </p:grpSpPr>
          <p:sp>
            <p:nvSpPr>
              <p:cNvPr id="59" name="Google Shape;140;p27">
                <a:extLst>
                  <a:ext uri="{FF2B5EF4-FFF2-40B4-BE49-F238E27FC236}">
                    <a16:creationId xmlns:a16="http://schemas.microsoft.com/office/drawing/2014/main" id="{886E9FE1-1176-4EB5-AC5E-DD426A1BD988}"/>
                  </a:ext>
                </a:extLst>
              </p:cNvPr>
              <p:cNvSpPr txBox="1"/>
              <p:nvPr/>
            </p:nvSpPr>
            <p:spPr>
              <a:xfrm>
                <a:off x="2175371" y="1753439"/>
                <a:ext cx="5480517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lvl="0"/>
                <a:r>
                  <a:rPr lang="pl-PL" b="1" dirty="0">
                    <a:solidFill>
                      <a:srgbClr val="595959"/>
                    </a:solidFill>
                  </a:rPr>
                  <a:t>Wypożyczalnia i Czytelnia</a:t>
                </a:r>
                <a:br>
                  <a:rPr lang="pl-PL" b="1" dirty="0">
                    <a:solidFill>
                      <a:srgbClr val="595959"/>
                    </a:solidFill>
                  </a:rPr>
                </a:br>
                <a:r>
                  <a:rPr lang="pl-PL" b="1" dirty="0">
                    <a:solidFill>
                      <a:srgbClr val="595959"/>
                    </a:solidFill>
                  </a:rPr>
                  <a:t>Główna</a:t>
                </a:r>
              </a:p>
            </p:txBody>
          </p:sp>
          <p:sp>
            <p:nvSpPr>
              <p:cNvPr id="60" name="Google Shape;141;p27">
                <a:extLst>
                  <a:ext uri="{FF2B5EF4-FFF2-40B4-BE49-F238E27FC236}">
                    <a16:creationId xmlns:a16="http://schemas.microsoft.com/office/drawing/2014/main" id="{A11FBBEF-66CE-46AF-9FD9-1EDDF6202750}"/>
                  </a:ext>
                </a:extLst>
              </p:cNvPr>
              <p:cNvSpPr txBox="1"/>
              <p:nvPr/>
            </p:nvSpPr>
            <p:spPr>
              <a:xfrm>
                <a:off x="2315696" y="2011697"/>
                <a:ext cx="548685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lvl="0" algn="r"/>
                <a:r>
                  <a:rPr lang="pl-PL" sz="1200" dirty="0">
                    <a:solidFill>
                      <a:srgbClr val="3F3F3F"/>
                    </a:solidFill>
                  </a:rPr>
                  <a:t>A-1, pok. 307/307A</a:t>
                </a:r>
              </a:p>
            </p:txBody>
          </p:sp>
        </p:grpSp>
        <p:sp>
          <p:nvSpPr>
            <p:cNvPr id="57" name="Google Shape;143;p27">
              <a:extLst>
                <a:ext uri="{FF2B5EF4-FFF2-40B4-BE49-F238E27FC236}">
                  <a16:creationId xmlns:a16="http://schemas.microsoft.com/office/drawing/2014/main" id="{D5F22535-72F7-43B8-B25C-D137638779C4}"/>
                </a:ext>
              </a:extLst>
            </p:cNvPr>
            <p:cNvSpPr/>
            <p:nvPr/>
          </p:nvSpPr>
          <p:spPr>
            <a:xfrm rot="2700000">
              <a:off x="3297368" y="199839"/>
              <a:ext cx="457090" cy="457090"/>
            </a:xfrm>
            <a:prstGeom prst="roundRect">
              <a:avLst>
                <a:gd name="adj" fmla="val 10715"/>
              </a:avLst>
            </a:prstGeom>
            <a:solidFill>
              <a:schemeClr val="lt1"/>
            </a:solidFill>
            <a:ln w="63500" cap="flat" cmpd="sng">
              <a:solidFill>
                <a:srgbClr val="797B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945;p61">
              <a:extLst>
                <a:ext uri="{FF2B5EF4-FFF2-40B4-BE49-F238E27FC236}">
                  <a16:creationId xmlns:a16="http://schemas.microsoft.com/office/drawing/2014/main" id="{16A5E66A-30C6-4074-B62A-164AED1AB999}"/>
                </a:ext>
              </a:extLst>
            </p:cNvPr>
            <p:cNvSpPr/>
            <p:nvPr/>
          </p:nvSpPr>
          <p:spPr>
            <a:xfrm>
              <a:off x="3377093" y="264994"/>
              <a:ext cx="312408" cy="31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219" y="23920"/>
                  </a:moveTo>
                  <a:lnTo>
                    <a:pt x="99031" y="62795"/>
                  </a:lnTo>
                  <a:lnTo>
                    <a:pt x="99031" y="62795"/>
                  </a:lnTo>
                  <a:lnTo>
                    <a:pt x="99031" y="119999"/>
                  </a:lnTo>
                  <a:lnTo>
                    <a:pt x="74902" y="119999"/>
                  </a:lnTo>
                  <a:lnTo>
                    <a:pt x="74902" y="93509"/>
                  </a:lnTo>
                  <a:cubicBezTo>
                    <a:pt x="74902" y="89337"/>
                    <a:pt x="71525" y="85954"/>
                    <a:pt x="67359" y="85954"/>
                  </a:cubicBezTo>
                  <a:lnTo>
                    <a:pt x="53078" y="85954"/>
                  </a:lnTo>
                  <a:cubicBezTo>
                    <a:pt x="48912" y="85954"/>
                    <a:pt x="45535" y="89337"/>
                    <a:pt x="45535" y="93509"/>
                  </a:cubicBezTo>
                  <a:lnTo>
                    <a:pt x="45535" y="119999"/>
                  </a:lnTo>
                  <a:lnTo>
                    <a:pt x="21406" y="119999"/>
                  </a:lnTo>
                  <a:lnTo>
                    <a:pt x="21406" y="62795"/>
                  </a:lnTo>
                  <a:lnTo>
                    <a:pt x="21406" y="62795"/>
                  </a:lnTo>
                  <a:close/>
                  <a:moveTo>
                    <a:pt x="18957" y="4568"/>
                  </a:moveTo>
                  <a:lnTo>
                    <a:pt x="35017" y="4568"/>
                  </a:lnTo>
                  <a:lnTo>
                    <a:pt x="35017" y="20200"/>
                  </a:lnTo>
                  <a:lnTo>
                    <a:pt x="18957" y="36287"/>
                  </a:lnTo>
                  <a:close/>
                  <a:moveTo>
                    <a:pt x="60219" y="264"/>
                  </a:moveTo>
                  <a:lnTo>
                    <a:pt x="120000" y="62795"/>
                  </a:lnTo>
                  <a:lnTo>
                    <a:pt x="107816" y="62795"/>
                  </a:lnTo>
                  <a:lnTo>
                    <a:pt x="60219" y="13008"/>
                  </a:lnTo>
                  <a:close/>
                  <a:moveTo>
                    <a:pt x="60219" y="0"/>
                  </a:moveTo>
                  <a:lnTo>
                    <a:pt x="60219" y="12744"/>
                  </a:lnTo>
                  <a:lnTo>
                    <a:pt x="12273" y="62531"/>
                  </a:lnTo>
                  <a:lnTo>
                    <a:pt x="0" y="62531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" name="Grupa 7">
            <a:extLst>
              <a:ext uri="{FF2B5EF4-FFF2-40B4-BE49-F238E27FC236}">
                <a16:creationId xmlns:a16="http://schemas.microsoft.com/office/drawing/2014/main" id="{5FB375B1-7F27-4594-9216-E7A0EDF18D35}"/>
              </a:ext>
            </a:extLst>
          </p:cNvPr>
          <p:cNvGrpSpPr/>
          <p:nvPr/>
        </p:nvGrpSpPr>
        <p:grpSpPr>
          <a:xfrm>
            <a:off x="3512783" y="770835"/>
            <a:ext cx="4130054" cy="657664"/>
            <a:chOff x="6781343" y="92966"/>
            <a:chExt cx="4130054" cy="657664"/>
          </a:xfrm>
        </p:grpSpPr>
        <p:grpSp>
          <p:nvGrpSpPr>
            <p:cNvPr id="85" name="Grupa 84">
              <a:extLst>
                <a:ext uri="{FF2B5EF4-FFF2-40B4-BE49-F238E27FC236}">
                  <a16:creationId xmlns:a16="http://schemas.microsoft.com/office/drawing/2014/main" id="{4FBBB15B-1880-45F2-B9E7-D28E06A50699}"/>
                </a:ext>
              </a:extLst>
            </p:cNvPr>
            <p:cNvGrpSpPr/>
            <p:nvPr/>
          </p:nvGrpSpPr>
          <p:grpSpPr>
            <a:xfrm>
              <a:off x="6781343" y="92966"/>
              <a:ext cx="4130054" cy="657664"/>
              <a:chOff x="3297368" y="67848"/>
              <a:chExt cx="4428135" cy="705130"/>
            </a:xfrm>
          </p:grpSpPr>
          <p:grpSp>
            <p:nvGrpSpPr>
              <p:cNvPr id="86" name="Google Shape;136;p27">
                <a:extLst>
                  <a:ext uri="{FF2B5EF4-FFF2-40B4-BE49-F238E27FC236}">
                    <a16:creationId xmlns:a16="http://schemas.microsoft.com/office/drawing/2014/main" id="{FCAAA4BF-E2A1-4FB6-83D2-0B0A04E9AE29}"/>
                  </a:ext>
                </a:extLst>
              </p:cNvPr>
              <p:cNvGrpSpPr/>
              <p:nvPr/>
            </p:nvGrpSpPr>
            <p:grpSpPr>
              <a:xfrm>
                <a:off x="4011089" y="67848"/>
                <a:ext cx="3714414" cy="705130"/>
                <a:chOff x="4614006" y="1084286"/>
                <a:chExt cx="3714414" cy="705130"/>
              </a:xfrm>
            </p:grpSpPr>
            <p:sp>
              <p:nvSpPr>
                <p:cNvPr id="92" name="Google Shape;137;p27">
                  <a:extLst>
                    <a:ext uri="{FF2B5EF4-FFF2-40B4-BE49-F238E27FC236}">
                      <a16:creationId xmlns:a16="http://schemas.microsoft.com/office/drawing/2014/main" id="{B68133F0-111B-42C5-B1A0-2E48EF5332AA}"/>
                    </a:ext>
                  </a:extLst>
                </p:cNvPr>
                <p:cNvSpPr/>
                <p:nvPr/>
              </p:nvSpPr>
              <p:spPr>
                <a:xfrm>
                  <a:off x="4716016" y="1173221"/>
                  <a:ext cx="3612404" cy="61619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97B4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" name="Google Shape;138;p27">
                  <a:extLst>
                    <a:ext uri="{FF2B5EF4-FFF2-40B4-BE49-F238E27FC236}">
                      <a16:creationId xmlns:a16="http://schemas.microsoft.com/office/drawing/2014/main" id="{8549DBE1-48C9-429E-B2E4-CA16BA3E3432}"/>
                    </a:ext>
                  </a:extLst>
                </p:cNvPr>
                <p:cNvSpPr/>
                <p:nvPr/>
              </p:nvSpPr>
              <p:spPr>
                <a:xfrm>
                  <a:off x="4614006" y="1084286"/>
                  <a:ext cx="3612404" cy="61619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lt1"/>
                </a:solidFill>
                <a:ln w="1587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7" name="Google Shape;139;p27">
                <a:extLst>
                  <a:ext uri="{FF2B5EF4-FFF2-40B4-BE49-F238E27FC236}">
                    <a16:creationId xmlns:a16="http://schemas.microsoft.com/office/drawing/2014/main" id="{252684CE-5D98-4FAC-B4AC-75454BED9FDA}"/>
                  </a:ext>
                </a:extLst>
              </p:cNvPr>
              <p:cNvGrpSpPr/>
              <p:nvPr/>
            </p:nvGrpSpPr>
            <p:grpSpPr>
              <a:xfrm>
                <a:off x="4227113" y="113167"/>
                <a:ext cx="3376306" cy="535257"/>
                <a:chOff x="2175371" y="1753439"/>
                <a:chExt cx="5627177" cy="535257"/>
              </a:xfrm>
            </p:grpSpPr>
            <p:sp>
              <p:nvSpPr>
                <p:cNvPr id="90" name="Google Shape;140;p27">
                  <a:extLst>
                    <a:ext uri="{FF2B5EF4-FFF2-40B4-BE49-F238E27FC236}">
                      <a16:creationId xmlns:a16="http://schemas.microsoft.com/office/drawing/2014/main" id="{27A30A2F-2367-438B-9B67-09122818293F}"/>
                    </a:ext>
                  </a:extLst>
                </p:cNvPr>
                <p:cNvSpPr txBox="1"/>
                <p:nvPr/>
              </p:nvSpPr>
              <p:spPr>
                <a:xfrm>
                  <a:off x="2175371" y="1753439"/>
                  <a:ext cx="5480517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lvl="0"/>
                  <a:r>
                    <a:rPr lang="pl-PL" b="1" dirty="0">
                      <a:solidFill>
                        <a:srgbClr val="595959"/>
                      </a:solidFill>
                    </a:rPr>
                    <a:t>Wypożyczalnia i Czytelnia Beletrystyczna</a:t>
                  </a:r>
                </a:p>
              </p:txBody>
            </p:sp>
            <p:sp>
              <p:nvSpPr>
                <p:cNvPr id="91" name="Google Shape;141;p27">
                  <a:extLst>
                    <a:ext uri="{FF2B5EF4-FFF2-40B4-BE49-F238E27FC236}">
                      <a16:creationId xmlns:a16="http://schemas.microsoft.com/office/drawing/2014/main" id="{4AE7E9EE-50BA-4B39-BF82-A32610F0BDFB}"/>
                    </a:ext>
                  </a:extLst>
                </p:cNvPr>
                <p:cNvSpPr txBox="1"/>
                <p:nvPr/>
              </p:nvSpPr>
              <p:spPr>
                <a:xfrm>
                  <a:off x="2315696" y="2011697"/>
                  <a:ext cx="5486852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lvl="0" algn="r"/>
                  <a:r>
                    <a:rPr lang="pl-PL" sz="1200" dirty="0">
                      <a:solidFill>
                        <a:srgbClr val="3F3F3F"/>
                      </a:solidFill>
                    </a:rPr>
                    <a:t>A-1, pok. 308</a:t>
                  </a:r>
                </a:p>
              </p:txBody>
            </p:sp>
          </p:grpSp>
          <p:sp>
            <p:nvSpPr>
              <p:cNvPr id="88" name="Google Shape;143;p27">
                <a:extLst>
                  <a:ext uri="{FF2B5EF4-FFF2-40B4-BE49-F238E27FC236}">
                    <a16:creationId xmlns:a16="http://schemas.microsoft.com/office/drawing/2014/main" id="{D5660DB7-DDC9-421F-9C29-31A21BDCB32F}"/>
                  </a:ext>
                </a:extLst>
              </p:cNvPr>
              <p:cNvSpPr/>
              <p:nvPr/>
            </p:nvSpPr>
            <p:spPr>
              <a:xfrm rot="2700000">
                <a:off x="3297368" y="199839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lt1"/>
              </a:solidFill>
              <a:ln w="63500" cap="flat" cmpd="sng">
                <a:solidFill>
                  <a:srgbClr val="797B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4" name="Google Shape;933;p60">
              <a:extLst>
                <a:ext uri="{FF2B5EF4-FFF2-40B4-BE49-F238E27FC236}">
                  <a16:creationId xmlns:a16="http://schemas.microsoft.com/office/drawing/2014/main" id="{83E90733-E430-4970-8BD4-47C12713A783}"/>
                </a:ext>
              </a:extLst>
            </p:cNvPr>
            <p:cNvSpPr/>
            <p:nvPr/>
          </p:nvSpPr>
          <p:spPr>
            <a:xfrm>
              <a:off x="6845276" y="292558"/>
              <a:ext cx="292886" cy="2741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392" y="109921"/>
                  </a:moveTo>
                  <a:cubicBezTo>
                    <a:pt x="58392" y="109945"/>
                    <a:pt x="61607" y="110494"/>
                    <a:pt x="61607" y="109921"/>
                  </a:cubicBezTo>
                  <a:lnTo>
                    <a:pt x="61607" y="109851"/>
                  </a:lnTo>
                  <a:cubicBezTo>
                    <a:pt x="80929" y="103093"/>
                    <a:pt x="90538" y="98937"/>
                    <a:pt x="110790" y="107213"/>
                  </a:cubicBezTo>
                  <a:lnTo>
                    <a:pt x="111142" y="20850"/>
                  </a:lnTo>
                  <a:lnTo>
                    <a:pt x="105743" y="20850"/>
                  </a:lnTo>
                  <a:cubicBezTo>
                    <a:pt x="105821" y="46504"/>
                    <a:pt x="105899" y="72157"/>
                    <a:pt x="105976" y="97811"/>
                  </a:cubicBezTo>
                  <a:cubicBezTo>
                    <a:pt x="91995" y="91718"/>
                    <a:pt x="76016" y="96522"/>
                    <a:pt x="61607" y="109411"/>
                  </a:cubicBezTo>
                  <a:lnTo>
                    <a:pt x="61607" y="20850"/>
                  </a:lnTo>
                  <a:lnTo>
                    <a:pt x="61607" y="17030"/>
                  </a:lnTo>
                  <a:lnTo>
                    <a:pt x="61607" y="15907"/>
                  </a:lnTo>
                  <a:cubicBezTo>
                    <a:pt x="70238" y="5918"/>
                    <a:pt x="78364" y="83"/>
                    <a:pt x="89113" y="0"/>
                  </a:cubicBezTo>
                  <a:cubicBezTo>
                    <a:pt x="93999" y="-36"/>
                    <a:pt x="99427" y="1114"/>
                    <a:pt x="105691" y="3604"/>
                  </a:cubicBezTo>
                  <a:cubicBezTo>
                    <a:pt x="105705" y="8079"/>
                    <a:pt x="105718" y="12555"/>
                    <a:pt x="105732" y="17030"/>
                  </a:cubicBezTo>
                  <a:lnTo>
                    <a:pt x="115580" y="16954"/>
                  </a:lnTo>
                  <a:lnTo>
                    <a:pt x="115580" y="29213"/>
                  </a:lnTo>
                  <a:lnTo>
                    <a:pt x="120000" y="29213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29213"/>
                  </a:lnTo>
                  <a:lnTo>
                    <a:pt x="3795" y="29213"/>
                  </a:lnTo>
                  <a:lnTo>
                    <a:pt x="3795" y="16954"/>
                  </a:lnTo>
                  <a:lnTo>
                    <a:pt x="14267" y="17030"/>
                  </a:lnTo>
                  <a:cubicBezTo>
                    <a:pt x="14281" y="12555"/>
                    <a:pt x="14294" y="8079"/>
                    <a:pt x="14308" y="3604"/>
                  </a:cubicBezTo>
                  <a:cubicBezTo>
                    <a:pt x="20572" y="1114"/>
                    <a:pt x="26000" y="-36"/>
                    <a:pt x="30886" y="0"/>
                  </a:cubicBezTo>
                  <a:cubicBezTo>
                    <a:pt x="41635" y="83"/>
                    <a:pt x="49761" y="5918"/>
                    <a:pt x="58392" y="15907"/>
                  </a:cubicBezTo>
                  <a:lnTo>
                    <a:pt x="58392" y="17030"/>
                  </a:lnTo>
                  <a:lnTo>
                    <a:pt x="58392" y="20850"/>
                  </a:lnTo>
                  <a:lnTo>
                    <a:pt x="58392" y="109411"/>
                  </a:lnTo>
                  <a:cubicBezTo>
                    <a:pt x="43983" y="96522"/>
                    <a:pt x="28004" y="91718"/>
                    <a:pt x="14023" y="97811"/>
                  </a:cubicBezTo>
                  <a:lnTo>
                    <a:pt x="14256" y="20850"/>
                  </a:lnTo>
                  <a:lnTo>
                    <a:pt x="8857" y="20850"/>
                  </a:lnTo>
                  <a:lnTo>
                    <a:pt x="8504" y="106459"/>
                  </a:lnTo>
                  <a:cubicBezTo>
                    <a:pt x="28638" y="97578"/>
                    <a:pt x="40064" y="103903"/>
                    <a:pt x="58392" y="109851"/>
                  </a:cubicBezTo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" name="Grupa 8">
            <a:extLst>
              <a:ext uri="{FF2B5EF4-FFF2-40B4-BE49-F238E27FC236}">
                <a16:creationId xmlns:a16="http://schemas.microsoft.com/office/drawing/2014/main" id="{F22579B3-F456-4D0F-BD82-72D49CBE82D1}"/>
              </a:ext>
            </a:extLst>
          </p:cNvPr>
          <p:cNvGrpSpPr/>
          <p:nvPr/>
        </p:nvGrpSpPr>
        <p:grpSpPr>
          <a:xfrm>
            <a:off x="3770045" y="1487677"/>
            <a:ext cx="4130054" cy="657664"/>
            <a:chOff x="7129172" y="48006"/>
            <a:chExt cx="4130054" cy="657664"/>
          </a:xfrm>
        </p:grpSpPr>
        <p:grpSp>
          <p:nvGrpSpPr>
            <p:cNvPr id="96" name="Grupa 95">
              <a:extLst>
                <a:ext uri="{FF2B5EF4-FFF2-40B4-BE49-F238E27FC236}">
                  <a16:creationId xmlns:a16="http://schemas.microsoft.com/office/drawing/2014/main" id="{5F4FF738-5509-4DD6-801A-D5DD5607B9FF}"/>
                </a:ext>
              </a:extLst>
            </p:cNvPr>
            <p:cNvGrpSpPr/>
            <p:nvPr/>
          </p:nvGrpSpPr>
          <p:grpSpPr>
            <a:xfrm>
              <a:off x="7129172" y="48006"/>
              <a:ext cx="4130054" cy="657664"/>
              <a:chOff x="3297368" y="67848"/>
              <a:chExt cx="4428135" cy="705130"/>
            </a:xfrm>
          </p:grpSpPr>
          <p:grpSp>
            <p:nvGrpSpPr>
              <p:cNvPr id="97" name="Google Shape;136;p27">
                <a:extLst>
                  <a:ext uri="{FF2B5EF4-FFF2-40B4-BE49-F238E27FC236}">
                    <a16:creationId xmlns:a16="http://schemas.microsoft.com/office/drawing/2014/main" id="{87033A23-3CDB-4FAC-8147-417CFC0CAB1D}"/>
                  </a:ext>
                </a:extLst>
              </p:cNvPr>
              <p:cNvGrpSpPr/>
              <p:nvPr/>
            </p:nvGrpSpPr>
            <p:grpSpPr>
              <a:xfrm>
                <a:off x="4011089" y="67848"/>
                <a:ext cx="3714414" cy="705130"/>
                <a:chOff x="4614006" y="1084286"/>
                <a:chExt cx="3714414" cy="705130"/>
              </a:xfrm>
            </p:grpSpPr>
            <p:sp>
              <p:nvSpPr>
                <p:cNvPr id="103" name="Google Shape;137;p27">
                  <a:extLst>
                    <a:ext uri="{FF2B5EF4-FFF2-40B4-BE49-F238E27FC236}">
                      <a16:creationId xmlns:a16="http://schemas.microsoft.com/office/drawing/2014/main" id="{610AE795-2F1D-4D6E-BD5B-D5411ACC6B10}"/>
                    </a:ext>
                  </a:extLst>
                </p:cNvPr>
                <p:cNvSpPr/>
                <p:nvPr/>
              </p:nvSpPr>
              <p:spPr>
                <a:xfrm>
                  <a:off x="4716016" y="1173221"/>
                  <a:ext cx="3612404" cy="61619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97B4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138;p27">
                  <a:extLst>
                    <a:ext uri="{FF2B5EF4-FFF2-40B4-BE49-F238E27FC236}">
                      <a16:creationId xmlns:a16="http://schemas.microsoft.com/office/drawing/2014/main" id="{AA2FEE1A-798E-43B4-9EC7-881EF22895D3}"/>
                    </a:ext>
                  </a:extLst>
                </p:cNvPr>
                <p:cNvSpPr/>
                <p:nvPr/>
              </p:nvSpPr>
              <p:spPr>
                <a:xfrm>
                  <a:off x="4614006" y="1084286"/>
                  <a:ext cx="3612404" cy="61619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lt1"/>
                </a:solidFill>
                <a:ln w="1587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8" name="Google Shape;139;p27">
                <a:extLst>
                  <a:ext uri="{FF2B5EF4-FFF2-40B4-BE49-F238E27FC236}">
                    <a16:creationId xmlns:a16="http://schemas.microsoft.com/office/drawing/2014/main" id="{6BBCBD8C-F825-4865-9824-FD677AE7542E}"/>
                  </a:ext>
                </a:extLst>
              </p:cNvPr>
              <p:cNvGrpSpPr/>
              <p:nvPr/>
            </p:nvGrpSpPr>
            <p:grpSpPr>
              <a:xfrm>
                <a:off x="4227113" y="113167"/>
                <a:ext cx="3376306" cy="535257"/>
                <a:chOff x="2175371" y="1753439"/>
                <a:chExt cx="5627177" cy="535257"/>
              </a:xfrm>
            </p:grpSpPr>
            <p:sp>
              <p:nvSpPr>
                <p:cNvPr id="101" name="Google Shape;140;p27">
                  <a:extLst>
                    <a:ext uri="{FF2B5EF4-FFF2-40B4-BE49-F238E27FC236}">
                      <a16:creationId xmlns:a16="http://schemas.microsoft.com/office/drawing/2014/main" id="{096976E9-2F99-44FE-BF23-EC887B928E9E}"/>
                    </a:ext>
                  </a:extLst>
                </p:cNvPr>
                <p:cNvSpPr txBox="1"/>
                <p:nvPr/>
              </p:nvSpPr>
              <p:spPr>
                <a:xfrm>
                  <a:off x="2175371" y="1753439"/>
                  <a:ext cx="5480517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lvl="0"/>
                  <a:r>
                    <a:rPr lang="pl-PL" b="1" dirty="0">
                      <a:solidFill>
                        <a:srgbClr val="595959"/>
                      </a:solidFill>
                    </a:rPr>
                    <a:t>Biblioteki Interdyscyplinarne</a:t>
                  </a:r>
                </a:p>
              </p:txBody>
            </p:sp>
            <p:sp>
              <p:nvSpPr>
                <p:cNvPr id="102" name="Google Shape;141;p27">
                  <a:extLst>
                    <a:ext uri="{FF2B5EF4-FFF2-40B4-BE49-F238E27FC236}">
                      <a16:creationId xmlns:a16="http://schemas.microsoft.com/office/drawing/2014/main" id="{B5463F86-8386-42DE-B1CB-1FEF356A60BA}"/>
                    </a:ext>
                  </a:extLst>
                </p:cNvPr>
                <p:cNvSpPr txBox="1"/>
                <p:nvPr/>
              </p:nvSpPr>
              <p:spPr>
                <a:xfrm>
                  <a:off x="2315696" y="2011697"/>
                  <a:ext cx="5486852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lvl="0" algn="r"/>
                  <a:r>
                    <a:rPr lang="pl-PL" sz="1200" dirty="0">
                      <a:solidFill>
                        <a:srgbClr val="3F3F3F"/>
                      </a:solidFill>
                    </a:rPr>
                    <a:t>na terenie Wrocławia i filie zamiejscowe</a:t>
                  </a:r>
                  <a:r>
                    <a:rPr lang="pl-PL" sz="1200" dirty="0">
                      <a:solidFill>
                        <a:srgbClr val="595959"/>
                      </a:solidFill>
                    </a:rPr>
                    <a:t>  </a:t>
                  </a:r>
                  <a:endParaRPr lang="pl-PL" sz="1200" dirty="0"/>
                </a:p>
              </p:txBody>
            </p:sp>
          </p:grpSp>
          <p:sp>
            <p:nvSpPr>
              <p:cNvPr id="99" name="Google Shape;143;p27">
                <a:extLst>
                  <a:ext uri="{FF2B5EF4-FFF2-40B4-BE49-F238E27FC236}">
                    <a16:creationId xmlns:a16="http://schemas.microsoft.com/office/drawing/2014/main" id="{C8F54903-F911-475A-B3E6-E71625AAEC12}"/>
                  </a:ext>
                </a:extLst>
              </p:cNvPr>
              <p:cNvSpPr/>
              <p:nvPr/>
            </p:nvSpPr>
            <p:spPr>
              <a:xfrm rot="2700000">
                <a:off x="3297368" y="199839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lt1"/>
              </a:solidFill>
              <a:ln w="63500" cap="flat" cmpd="sng">
                <a:solidFill>
                  <a:srgbClr val="797B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6" name="Google Shape;969;p61">
              <a:extLst>
                <a:ext uri="{FF2B5EF4-FFF2-40B4-BE49-F238E27FC236}">
                  <a16:creationId xmlns:a16="http://schemas.microsoft.com/office/drawing/2014/main" id="{51EA5D11-56EE-4A8F-818E-9144847D6220}"/>
                </a:ext>
              </a:extLst>
            </p:cNvPr>
            <p:cNvSpPr/>
            <p:nvPr/>
          </p:nvSpPr>
          <p:spPr>
            <a:xfrm>
              <a:off x="7200429" y="213696"/>
              <a:ext cx="289093" cy="35718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175" y="0"/>
                  </a:moveTo>
                  <a:cubicBezTo>
                    <a:pt x="64761" y="0"/>
                    <a:pt x="68479" y="3009"/>
                    <a:pt x="68479" y="6721"/>
                  </a:cubicBezTo>
                  <a:lnTo>
                    <a:pt x="68479" y="15387"/>
                  </a:lnTo>
                  <a:lnTo>
                    <a:pt x="107542" y="15387"/>
                  </a:lnTo>
                  <a:lnTo>
                    <a:pt x="120000" y="25469"/>
                  </a:lnTo>
                  <a:lnTo>
                    <a:pt x="107542" y="35552"/>
                  </a:lnTo>
                  <a:lnTo>
                    <a:pt x="68479" y="35552"/>
                  </a:lnTo>
                  <a:lnTo>
                    <a:pt x="68479" y="41458"/>
                  </a:lnTo>
                  <a:lnTo>
                    <a:pt x="109605" y="41458"/>
                  </a:lnTo>
                  <a:lnTo>
                    <a:pt x="109605" y="61623"/>
                  </a:lnTo>
                  <a:lnTo>
                    <a:pt x="68479" y="61623"/>
                  </a:lnTo>
                  <a:lnTo>
                    <a:pt x="68479" y="120000"/>
                  </a:lnTo>
                  <a:lnTo>
                    <a:pt x="51870" y="120000"/>
                  </a:lnTo>
                  <a:lnTo>
                    <a:pt x="51870" y="61623"/>
                  </a:lnTo>
                  <a:lnTo>
                    <a:pt x="12457" y="61623"/>
                  </a:lnTo>
                  <a:lnTo>
                    <a:pt x="0" y="51541"/>
                  </a:lnTo>
                  <a:lnTo>
                    <a:pt x="12457" y="41458"/>
                  </a:lnTo>
                  <a:lnTo>
                    <a:pt x="51870" y="41458"/>
                  </a:lnTo>
                  <a:lnTo>
                    <a:pt x="51870" y="35552"/>
                  </a:lnTo>
                  <a:lnTo>
                    <a:pt x="10377" y="35552"/>
                  </a:lnTo>
                  <a:lnTo>
                    <a:pt x="10377" y="15387"/>
                  </a:lnTo>
                  <a:lnTo>
                    <a:pt x="51870" y="15387"/>
                  </a:lnTo>
                  <a:lnTo>
                    <a:pt x="51870" y="6721"/>
                  </a:lnTo>
                  <a:cubicBezTo>
                    <a:pt x="51870" y="3009"/>
                    <a:pt x="55588" y="0"/>
                    <a:pt x="60175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" name="Grupa 9">
            <a:extLst>
              <a:ext uri="{FF2B5EF4-FFF2-40B4-BE49-F238E27FC236}">
                <a16:creationId xmlns:a16="http://schemas.microsoft.com/office/drawing/2014/main" id="{58C43EE3-F9E9-45BA-B8A9-106CE562E2AC}"/>
              </a:ext>
            </a:extLst>
          </p:cNvPr>
          <p:cNvGrpSpPr/>
          <p:nvPr/>
        </p:nvGrpSpPr>
        <p:grpSpPr>
          <a:xfrm>
            <a:off x="3952234" y="2204519"/>
            <a:ext cx="4130054" cy="657664"/>
            <a:chOff x="7804956" y="199940"/>
            <a:chExt cx="4130054" cy="657664"/>
          </a:xfrm>
        </p:grpSpPr>
        <p:grpSp>
          <p:nvGrpSpPr>
            <p:cNvPr id="107" name="Grupa 106">
              <a:extLst>
                <a:ext uri="{FF2B5EF4-FFF2-40B4-BE49-F238E27FC236}">
                  <a16:creationId xmlns:a16="http://schemas.microsoft.com/office/drawing/2014/main" id="{7276C6BE-0882-4B98-92C5-A87DF565E38C}"/>
                </a:ext>
              </a:extLst>
            </p:cNvPr>
            <p:cNvGrpSpPr/>
            <p:nvPr/>
          </p:nvGrpSpPr>
          <p:grpSpPr>
            <a:xfrm>
              <a:off x="7804956" y="199940"/>
              <a:ext cx="4130054" cy="657664"/>
              <a:chOff x="3297368" y="67848"/>
              <a:chExt cx="4428135" cy="705130"/>
            </a:xfrm>
          </p:grpSpPr>
          <p:grpSp>
            <p:nvGrpSpPr>
              <p:cNvPr id="109" name="Google Shape;136;p27">
                <a:extLst>
                  <a:ext uri="{FF2B5EF4-FFF2-40B4-BE49-F238E27FC236}">
                    <a16:creationId xmlns:a16="http://schemas.microsoft.com/office/drawing/2014/main" id="{2AB161D7-0648-42F0-BB7A-DA605F031931}"/>
                  </a:ext>
                </a:extLst>
              </p:cNvPr>
              <p:cNvGrpSpPr/>
              <p:nvPr/>
            </p:nvGrpSpPr>
            <p:grpSpPr>
              <a:xfrm>
                <a:off x="4011089" y="67848"/>
                <a:ext cx="3714414" cy="705130"/>
                <a:chOff x="4614006" y="1084286"/>
                <a:chExt cx="3714414" cy="705130"/>
              </a:xfrm>
            </p:grpSpPr>
            <p:sp>
              <p:nvSpPr>
                <p:cNvPr id="114" name="Google Shape;137;p27">
                  <a:extLst>
                    <a:ext uri="{FF2B5EF4-FFF2-40B4-BE49-F238E27FC236}">
                      <a16:creationId xmlns:a16="http://schemas.microsoft.com/office/drawing/2014/main" id="{799B6EFD-5E5B-48B0-A09E-6649CA44E5C0}"/>
                    </a:ext>
                  </a:extLst>
                </p:cNvPr>
                <p:cNvSpPr/>
                <p:nvPr/>
              </p:nvSpPr>
              <p:spPr>
                <a:xfrm>
                  <a:off x="4716016" y="1173221"/>
                  <a:ext cx="3612404" cy="61619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97B4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" name="Google Shape;138;p27">
                  <a:extLst>
                    <a:ext uri="{FF2B5EF4-FFF2-40B4-BE49-F238E27FC236}">
                      <a16:creationId xmlns:a16="http://schemas.microsoft.com/office/drawing/2014/main" id="{8C5FD44A-9DA0-45C5-BF49-B9DB1ECBD88A}"/>
                    </a:ext>
                  </a:extLst>
                </p:cNvPr>
                <p:cNvSpPr/>
                <p:nvPr/>
              </p:nvSpPr>
              <p:spPr>
                <a:xfrm>
                  <a:off x="4614006" y="1084286"/>
                  <a:ext cx="3612404" cy="61619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lt1"/>
                </a:solidFill>
                <a:ln w="1587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0" name="Google Shape;139;p27">
                <a:extLst>
                  <a:ext uri="{FF2B5EF4-FFF2-40B4-BE49-F238E27FC236}">
                    <a16:creationId xmlns:a16="http://schemas.microsoft.com/office/drawing/2014/main" id="{A6A14946-010A-4A9A-B6F3-A514914F9034}"/>
                  </a:ext>
                </a:extLst>
              </p:cNvPr>
              <p:cNvGrpSpPr/>
              <p:nvPr/>
            </p:nvGrpSpPr>
            <p:grpSpPr>
              <a:xfrm>
                <a:off x="4227113" y="113166"/>
                <a:ext cx="3376307" cy="535258"/>
                <a:chOff x="2175370" y="1753438"/>
                <a:chExt cx="5627178" cy="535258"/>
              </a:xfrm>
            </p:grpSpPr>
            <p:sp>
              <p:nvSpPr>
                <p:cNvPr id="112" name="Google Shape;140;p27">
                  <a:extLst>
                    <a:ext uri="{FF2B5EF4-FFF2-40B4-BE49-F238E27FC236}">
                      <a16:creationId xmlns:a16="http://schemas.microsoft.com/office/drawing/2014/main" id="{0C228B96-9E0C-4CB5-9CAB-F368F2E3C02A}"/>
                    </a:ext>
                  </a:extLst>
                </p:cNvPr>
                <p:cNvSpPr txBox="1"/>
                <p:nvPr/>
              </p:nvSpPr>
              <p:spPr>
                <a:xfrm>
                  <a:off x="2175370" y="1753438"/>
                  <a:ext cx="5480517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lvl="0"/>
                  <a:r>
                    <a:rPr lang="pl-PL" b="1" dirty="0">
                      <a:solidFill>
                        <a:srgbClr val="595959"/>
                      </a:solidFill>
                    </a:rPr>
                    <a:t>Wypożyczalnia Międzybiblioteczna</a:t>
                  </a:r>
                </a:p>
              </p:txBody>
            </p:sp>
            <p:sp>
              <p:nvSpPr>
                <p:cNvPr id="113" name="Google Shape;141;p27">
                  <a:extLst>
                    <a:ext uri="{FF2B5EF4-FFF2-40B4-BE49-F238E27FC236}">
                      <a16:creationId xmlns:a16="http://schemas.microsoft.com/office/drawing/2014/main" id="{72939AF2-CD09-447F-8984-154DBDA9AA06}"/>
                    </a:ext>
                  </a:extLst>
                </p:cNvPr>
                <p:cNvSpPr txBox="1"/>
                <p:nvPr/>
              </p:nvSpPr>
              <p:spPr>
                <a:xfrm>
                  <a:off x="2315696" y="2011697"/>
                  <a:ext cx="5486852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lvl="0" algn="r"/>
                  <a:r>
                    <a:rPr lang="pl-PL" sz="1200" dirty="0">
                      <a:solidFill>
                        <a:srgbClr val="3F3F3F"/>
                      </a:solidFill>
                    </a:rPr>
                    <a:t>D-21, pok. 003</a:t>
                  </a:r>
                </a:p>
              </p:txBody>
            </p:sp>
          </p:grpSp>
          <p:sp>
            <p:nvSpPr>
              <p:cNvPr id="111" name="Google Shape;143;p27">
                <a:extLst>
                  <a:ext uri="{FF2B5EF4-FFF2-40B4-BE49-F238E27FC236}">
                    <a16:creationId xmlns:a16="http://schemas.microsoft.com/office/drawing/2014/main" id="{3DF46A69-564D-44FE-B7F4-1391A190504D}"/>
                  </a:ext>
                </a:extLst>
              </p:cNvPr>
              <p:cNvSpPr/>
              <p:nvPr/>
            </p:nvSpPr>
            <p:spPr>
              <a:xfrm rot="2700000">
                <a:off x="3297368" y="199839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lt1"/>
              </a:solidFill>
              <a:ln w="63500" cap="flat" cmpd="sng">
                <a:solidFill>
                  <a:srgbClr val="797B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6" name="Google Shape;898;p60">
              <a:extLst>
                <a:ext uri="{FF2B5EF4-FFF2-40B4-BE49-F238E27FC236}">
                  <a16:creationId xmlns:a16="http://schemas.microsoft.com/office/drawing/2014/main" id="{F6D53077-B4AD-4FC2-9EE7-BB6E9860437D}"/>
                </a:ext>
              </a:extLst>
            </p:cNvPr>
            <p:cNvSpPr/>
            <p:nvPr/>
          </p:nvSpPr>
          <p:spPr>
            <a:xfrm>
              <a:off x="7881880" y="337294"/>
              <a:ext cx="285118" cy="3978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976" y="72109"/>
                  </a:moveTo>
                  <a:cubicBezTo>
                    <a:pt x="55161" y="75142"/>
                    <a:pt x="48626" y="77442"/>
                    <a:pt x="41619" y="78827"/>
                  </a:cubicBezTo>
                  <a:cubicBezTo>
                    <a:pt x="49726" y="80335"/>
                    <a:pt x="58130" y="80198"/>
                    <a:pt x="65958" y="78584"/>
                  </a:cubicBezTo>
                  <a:cubicBezTo>
                    <a:pt x="64616" y="76270"/>
                    <a:pt x="62925" y="74112"/>
                    <a:pt x="60976" y="72109"/>
                  </a:cubicBezTo>
                  <a:close/>
                  <a:moveTo>
                    <a:pt x="44472" y="60545"/>
                  </a:moveTo>
                  <a:lnTo>
                    <a:pt x="37500" y="69200"/>
                  </a:lnTo>
                  <a:lnTo>
                    <a:pt x="32693" y="75200"/>
                  </a:lnTo>
                  <a:cubicBezTo>
                    <a:pt x="41505" y="74270"/>
                    <a:pt x="49742" y="71821"/>
                    <a:pt x="56804" y="68168"/>
                  </a:cubicBezTo>
                  <a:cubicBezTo>
                    <a:pt x="53203" y="65198"/>
                    <a:pt x="49052" y="62627"/>
                    <a:pt x="44472" y="60545"/>
                  </a:cubicBezTo>
                  <a:close/>
                  <a:moveTo>
                    <a:pt x="77678" y="59551"/>
                  </a:moveTo>
                  <a:cubicBezTo>
                    <a:pt x="74364" y="63332"/>
                    <a:pt x="70288" y="66679"/>
                    <a:pt x="65644" y="69527"/>
                  </a:cubicBezTo>
                  <a:cubicBezTo>
                    <a:pt x="67962" y="71887"/>
                    <a:pt x="69958" y="74441"/>
                    <a:pt x="71527" y="77186"/>
                  </a:cubicBezTo>
                  <a:cubicBezTo>
                    <a:pt x="79507" y="74794"/>
                    <a:pt x="86608" y="70795"/>
                    <a:pt x="91831" y="65408"/>
                  </a:cubicBezTo>
                  <a:close/>
                  <a:moveTo>
                    <a:pt x="25371" y="54817"/>
                  </a:moveTo>
                  <a:cubicBezTo>
                    <a:pt x="24591" y="60563"/>
                    <a:pt x="25566" y="66408"/>
                    <a:pt x="28374" y="71929"/>
                  </a:cubicBezTo>
                  <a:lnTo>
                    <a:pt x="39281" y="58389"/>
                  </a:lnTo>
                  <a:cubicBezTo>
                    <a:pt x="34906" y="56772"/>
                    <a:pt x="30229" y="55572"/>
                    <a:pt x="25371" y="54817"/>
                  </a:cubicBezTo>
                  <a:close/>
                  <a:moveTo>
                    <a:pt x="12939" y="53818"/>
                  </a:moveTo>
                  <a:cubicBezTo>
                    <a:pt x="11055" y="53826"/>
                    <a:pt x="9161" y="53911"/>
                    <a:pt x="7263" y="54085"/>
                  </a:cubicBezTo>
                  <a:cubicBezTo>
                    <a:pt x="9334" y="60250"/>
                    <a:pt x="13846" y="65979"/>
                    <a:pt x="20488" y="70484"/>
                  </a:cubicBezTo>
                  <a:cubicBezTo>
                    <a:pt x="18361" y="65103"/>
                    <a:pt x="17736" y="59514"/>
                    <a:pt x="18548" y="54014"/>
                  </a:cubicBezTo>
                  <a:cubicBezTo>
                    <a:pt x="16694" y="53880"/>
                    <a:pt x="14822" y="53811"/>
                    <a:pt x="12939" y="53818"/>
                  </a:cubicBezTo>
                  <a:close/>
                  <a:moveTo>
                    <a:pt x="53374" y="49494"/>
                  </a:moveTo>
                  <a:lnTo>
                    <a:pt x="47416" y="56891"/>
                  </a:lnTo>
                  <a:cubicBezTo>
                    <a:pt x="52640" y="59244"/>
                    <a:pt x="57363" y="62172"/>
                    <a:pt x="61436" y="65568"/>
                  </a:cubicBezTo>
                  <a:cubicBezTo>
                    <a:pt x="65377" y="63130"/>
                    <a:pt x="68844" y="60280"/>
                    <a:pt x="71695" y="57075"/>
                  </a:cubicBezTo>
                  <a:close/>
                  <a:moveTo>
                    <a:pt x="99944" y="41801"/>
                  </a:moveTo>
                  <a:cubicBezTo>
                    <a:pt x="95607" y="42245"/>
                    <a:pt x="91284" y="42293"/>
                    <a:pt x="87045" y="42012"/>
                  </a:cubicBezTo>
                  <a:cubicBezTo>
                    <a:pt x="85999" y="46786"/>
                    <a:pt x="83884" y="51458"/>
                    <a:pt x="80668" y="55823"/>
                  </a:cubicBezTo>
                  <a:lnTo>
                    <a:pt x="94924" y="61722"/>
                  </a:lnTo>
                  <a:cubicBezTo>
                    <a:pt x="99586" y="55392"/>
                    <a:pt x="101160" y="48444"/>
                    <a:pt x="99944" y="41801"/>
                  </a:cubicBezTo>
                  <a:close/>
                  <a:moveTo>
                    <a:pt x="31027" y="40248"/>
                  </a:moveTo>
                  <a:cubicBezTo>
                    <a:pt x="28702" y="43553"/>
                    <a:pt x="27082" y="47046"/>
                    <a:pt x="26176" y="50621"/>
                  </a:cubicBezTo>
                  <a:cubicBezTo>
                    <a:pt x="31792" y="51466"/>
                    <a:pt x="37193" y="52848"/>
                    <a:pt x="42221" y="54739"/>
                  </a:cubicBezTo>
                  <a:lnTo>
                    <a:pt x="48178" y="47344"/>
                  </a:lnTo>
                  <a:close/>
                  <a:moveTo>
                    <a:pt x="63299" y="37174"/>
                  </a:moveTo>
                  <a:lnTo>
                    <a:pt x="56374" y="45771"/>
                  </a:lnTo>
                  <a:lnTo>
                    <a:pt x="74679" y="53345"/>
                  </a:lnTo>
                  <a:cubicBezTo>
                    <a:pt x="77448" y="49536"/>
                    <a:pt x="79279" y="45469"/>
                    <a:pt x="80207" y="41314"/>
                  </a:cubicBezTo>
                  <a:cubicBezTo>
                    <a:pt x="74282" y="40526"/>
                    <a:pt x="68586" y="39134"/>
                    <a:pt x="63299" y="37174"/>
                  </a:cubicBezTo>
                  <a:close/>
                  <a:moveTo>
                    <a:pt x="10335" y="31685"/>
                  </a:moveTo>
                  <a:cubicBezTo>
                    <a:pt x="6489" y="37540"/>
                    <a:pt x="5190" y="43854"/>
                    <a:pt x="6210" y="49927"/>
                  </a:cubicBezTo>
                  <a:cubicBezTo>
                    <a:pt x="10632" y="49503"/>
                    <a:pt x="15036" y="49507"/>
                    <a:pt x="19351" y="49825"/>
                  </a:cubicBezTo>
                  <a:cubicBezTo>
                    <a:pt x="20393" y="45665"/>
                    <a:pt x="22290" y="41602"/>
                    <a:pt x="25039" y="37770"/>
                  </a:cubicBezTo>
                  <a:close/>
                  <a:moveTo>
                    <a:pt x="45054" y="27287"/>
                  </a:moveTo>
                  <a:cubicBezTo>
                    <a:pt x="40763" y="29907"/>
                    <a:pt x="37005" y="32999"/>
                    <a:pt x="33976" y="36503"/>
                  </a:cubicBezTo>
                  <a:lnTo>
                    <a:pt x="51178" y="43621"/>
                  </a:lnTo>
                  <a:lnTo>
                    <a:pt x="58076" y="35057"/>
                  </a:lnTo>
                  <a:cubicBezTo>
                    <a:pt x="53280" y="32924"/>
                    <a:pt x="48902" y="30305"/>
                    <a:pt x="45054" y="27287"/>
                  </a:cubicBezTo>
                  <a:close/>
                  <a:moveTo>
                    <a:pt x="84919" y="21047"/>
                  </a:moveTo>
                  <a:cubicBezTo>
                    <a:pt x="87320" y="26504"/>
                    <a:pt x="88231" y="32193"/>
                    <a:pt x="87664" y="37817"/>
                  </a:cubicBezTo>
                  <a:cubicBezTo>
                    <a:pt x="91353" y="38056"/>
                    <a:pt x="95110" y="38020"/>
                    <a:pt x="98881" y="37644"/>
                  </a:cubicBezTo>
                  <a:cubicBezTo>
                    <a:pt x="96650" y="31360"/>
                    <a:pt x="91899" y="25541"/>
                    <a:pt x="84919" y="21047"/>
                  </a:cubicBezTo>
                  <a:close/>
                  <a:moveTo>
                    <a:pt x="77054" y="20100"/>
                  </a:moveTo>
                  <a:lnTo>
                    <a:pt x="66240" y="33523"/>
                  </a:lnTo>
                  <a:cubicBezTo>
                    <a:pt x="70817" y="35198"/>
                    <a:pt x="75726" y="36407"/>
                    <a:pt x="80825" y="37126"/>
                  </a:cubicBezTo>
                  <a:cubicBezTo>
                    <a:pt x="81315" y="31378"/>
                    <a:pt x="80091" y="25563"/>
                    <a:pt x="77054" y="20100"/>
                  </a:cubicBezTo>
                  <a:close/>
                  <a:moveTo>
                    <a:pt x="71663" y="18192"/>
                  </a:moveTo>
                  <a:cubicBezTo>
                    <a:pt x="63701" y="19194"/>
                    <a:pt x="56254" y="21456"/>
                    <a:pt x="49760" y="24716"/>
                  </a:cubicBezTo>
                  <a:cubicBezTo>
                    <a:pt x="53111" y="27298"/>
                    <a:pt x="56892" y="29550"/>
                    <a:pt x="61016" y="31408"/>
                  </a:cubicBezTo>
                  <a:close/>
                  <a:moveTo>
                    <a:pt x="33852" y="15140"/>
                  </a:moveTo>
                  <a:cubicBezTo>
                    <a:pt x="25609" y="17745"/>
                    <a:pt x="18363" y="22089"/>
                    <a:pt x="13241" y="27923"/>
                  </a:cubicBezTo>
                  <a:lnTo>
                    <a:pt x="27991" y="34026"/>
                  </a:lnTo>
                  <a:cubicBezTo>
                    <a:pt x="31430" y="30009"/>
                    <a:pt x="35719" y="26469"/>
                    <a:pt x="40626" y="23478"/>
                  </a:cubicBezTo>
                  <a:cubicBezTo>
                    <a:pt x="37992" y="20917"/>
                    <a:pt x="35706" y="18131"/>
                    <a:pt x="33852" y="15140"/>
                  </a:cubicBezTo>
                  <a:close/>
                  <a:moveTo>
                    <a:pt x="53230" y="12168"/>
                  </a:moveTo>
                  <a:cubicBezTo>
                    <a:pt x="48553" y="12158"/>
                    <a:pt x="43912" y="12656"/>
                    <a:pt x="39466" y="13629"/>
                  </a:cubicBezTo>
                  <a:cubicBezTo>
                    <a:pt x="41017" y="16258"/>
                    <a:pt x="43018" y="18685"/>
                    <a:pt x="45310" y="20925"/>
                  </a:cubicBezTo>
                  <a:cubicBezTo>
                    <a:pt x="51843" y="17560"/>
                    <a:pt x="59268" y="15113"/>
                    <a:pt x="67205" y="13752"/>
                  </a:cubicBezTo>
                  <a:cubicBezTo>
                    <a:pt x="62619" y="12695"/>
                    <a:pt x="57907" y="12178"/>
                    <a:pt x="53230" y="12168"/>
                  </a:cubicBezTo>
                  <a:close/>
                  <a:moveTo>
                    <a:pt x="84845" y="10102"/>
                  </a:moveTo>
                  <a:lnTo>
                    <a:pt x="81722" y="14000"/>
                  </a:lnTo>
                  <a:cubicBezTo>
                    <a:pt x="105551" y="24858"/>
                    <a:pt x="113382" y="47358"/>
                    <a:pt x="99121" y="65061"/>
                  </a:cubicBezTo>
                  <a:cubicBezTo>
                    <a:pt x="84902" y="82711"/>
                    <a:pt x="53942" y="89116"/>
                    <a:pt x="28948" y="79874"/>
                  </a:cubicBezTo>
                  <a:lnTo>
                    <a:pt x="25543" y="84125"/>
                  </a:lnTo>
                  <a:cubicBezTo>
                    <a:pt x="53275" y="94335"/>
                    <a:pt x="87609" y="87440"/>
                    <a:pt x="103821" y="68028"/>
                  </a:cubicBezTo>
                  <a:cubicBezTo>
                    <a:pt x="120407" y="48168"/>
                    <a:pt x="111921" y="22516"/>
                    <a:pt x="84845" y="10102"/>
                  </a:cubicBezTo>
                  <a:close/>
                  <a:moveTo>
                    <a:pt x="87497" y="0"/>
                  </a:moveTo>
                  <a:cubicBezTo>
                    <a:pt x="89871" y="0"/>
                    <a:pt x="91796" y="1379"/>
                    <a:pt x="91796" y="3081"/>
                  </a:cubicBezTo>
                  <a:cubicBezTo>
                    <a:pt x="91796" y="4239"/>
                    <a:pt x="90904" y="5249"/>
                    <a:pt x="89554" y="5735"/>
                  </a:cubicBezTo>
                  <a:cubicBezTo>
                    <a:pt x="119687" y="19835"/>
                    <a:pt x="129036" y="48578"/>
                    <a:pt x="110426" y="70861"/>
                  </a:cubicBezTo>
                  <a:cubicBezTo>
                    <a:pt x="98769" y="84819"/>
                    <a:pt x="78815" y="93044"/>
                    <a:pt x="57768" y="94168"/>
                  </a:cubicBezTo>
                  <a:lnTo>
                    <a:pt x="57768" y="109245"/>
                  </a:lnTo>
                  <a:cubicBezTo>
                    <a:pt x="58701" y="109228"/>
                    <a:pt x="59627" y="109270"/>
                    <a:pt x="60547" y="109322"/>
                  </a:cubicBezTo>
                  <a:cubicBezTo>
                    <a:pt x="79333" y="110379"/>
                    <a:pt x="92043" y="114957"/>
                    <a:pt x="90022" y="119938"/>
                  </a:cubicBezTo>
                  <a:lnTo>
                    <a:pt x="15222" y="119999"/>
                  </a:lnTo>
                  <a:cubicBezTo>
                    <a:pt x="13073" y="115002"/>
                    <a:pt x="25777" y="110391"/>
                    <a:pt x="44631" y="109324"/>
                  </a:cubicBezTo>
                  <a:lnTo>
                    <a:pt x="47450" y="109245"/>
                  </a:lnTo>
                  <a:lnTo>
                    <a:pt x="47450" y="94172"/>
                  </a:lnTo>
                  <a:cubicBezTo>
                    <a:pt x="38829" y="93718"/>
                    <a:pt x="30225" y="92035"/>
                    <a:pt x="22119" y="89059"/>
                  </a:cubicBezTo>
                  <a:cubicBezTo>
                    <a:pt x="22147" y="89093"/>
                    <a:pt x="22148" y="89128"/>
                    <a:pt x="22148" y="89163"/>
                  </a:cubicBezTo>
                  <a:cubicBezTo>
                    <a:pt x="22148" y="90865"/>
                    <a:pt x="20223" y="92245"/>
                    <a:pt x="17849" y="92245"/>
                  </a:cubicBezTo>
                  <a:cubicBezTo>
                    <a:pt x="15474" y="92245"/>
                    <a:pt x="13549" y="90865"/>
                    <a:pt x="13549" y="89163"/>
                  </a:cubicBezTo>
                  <a:cubicBezTo>
                    <a:pt x="13549" y="87462"/>
                    <a:pt x="15474" y="86082"/>
                    <a:pt x="17849" y="86082"/>
                  </a:cubicBezTo>
                  <a:lnTo>
                    <a:pt x="18008" y="86105"/>
                  </a:lnTo>
                  <a:lnTo>
                    <a:pt x="24447" y="78068"/>
                  </a:lnTo>
                  <a:lnTo>
                    <a:pt x="23683" y="77752"/>
                  </a:lnTo>
                  <a:lnTo>
                    <a:pt x="23729" y="77695"/>
                  </a:lnTo>
                  <a:cubicBezTo>
                    <a:pt x="1634" y="67236"/>
                    <a:pt x="-6229" y="46626"/>
                    <a:pt x="5254" y="29583"/>
                  </a:cubicBezTo>
                  <a:lnTo>
                    <a:pt x="5077" y="29510"/>
                  </a:lnTo>
                  <a:lnTo>
                    <a:pt x="7108" y="26988"/>
                  </a:lnTo>
                  <a:lnTo>
                    <a:pt x="8077" y="25786"/>
                  </a:lnTo>
                  <a:lnTo>
                    <a:pt x="8161" y="25821"/>
                  </a:lnTo>
                  <a:cubicBezTo>
                    <a:pt x="22732" y="9062"/>
                    <a:pt x="52829" y="3149"/>
                    <a:pt x="77248" y="12159"/>
                  </a:cubicBezTo>
                  <a:lnTo>
                    <a:pt x="83496" y="4360"/>
                  </a:lnTo>
                  <a:lnTo>
                    <a:pt x="83683" y="4437"/>
                  </a:lnTo>
                  <a:cubicBezTo>
                    <a:pt x="83358" y="4038"/>
                    <a:pt x="83197" y="3573"/>
                    <a:pt x="83197" y="3081"/>
                  </a:cubicBezTo>
                  <a:cubicBezTo>
                    <a:pt x="83197" y="1379"/>
                    <a:pt x="85122" y="0"/>
                    <a:pt x="87497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E3DD3DEB-B7F4-4D0A-B940-FDAB8DFFC9CF}"/>
              </a:ext>
            </a:extLst>
          </p:cNvPr>
          <p:cNvGrpSpPr/>
          <p:nvPr/>
        </p:nvGrpSpPr>
        <p:grpSpPr>
          <a:xfrm>
            <a:off x="4187983" y="2921361"/>
            <a:ext cx="4130053" cy="657664"/>
            <a:chOff x="8511893" y="237868"/>
            <a:chExt cx="4130053" cy="657664"/>
          </a:xfrm>
        </p:grpSpPr>
        <p:grpSp>
          <p:nvGrpSpPr>
            <p:cNvPr id="119" name="Grupa 118">
              <a:extLst>
                <a:ext uri="{FF2B5EF4-FFF2-40B4-BE49-F238E27FC236}">
                  <a16:creationId xmlns:a16="http://schemas.microsoft.com/office/drawing/2014/main" id="{E2409103-E935-4480-B600-75E889E2A067}"/>
                </a:ext>
              </a:extLst>
            </p:cNvPr>
            <p:cNvGrpSpPr/>
            <p:nvPr/>
          </p:nvGrpSpPr>
          <p:grpSpPr>
            <a:xfrm>
              <a:off x="8511893" y="237868"/>
              <a:ext cx="4130053" cy="657664"/>
              <a:chOff x="3297369" y="67848"/>
              <a:chExt cx="4428134" cy="705130"/>
            </a:xfrm>
          </p:grpSpPr>
          <p:grpSp>
            <p:nvGrpSpPr>
              <p:cNvPr id="121" name="Google Shape;136;p27">
                <a:extLst>
                  <a:ext uri="{FF2B5EF4-FFF2-40B4-BE49-F238E27FC236}">
                    <a16:creationId xmlns:a16="http://schemas.microsoft.com/office/drawing/2014/main" id="{FCB3A569-F9FB-45C8-B1BA-E88E8C2128DC}"/>
                  </a:ext>
                </a:extLst>
              </p:cNvPr>
              <p:cNvGrpSpPr/>
              <p:nvPr/>
            </p:nvGrpSpPr>
            <p:grpSpPr>
              <a:xfrm>
                <a:off x="4011089" y="67848"/>
                <a:ext cx="3714414" cy="705130"/>
                <a:chOff x="4614006" y="1084286"/>
                <a:chExt cx="3714414" cy="705130"/>
              </a:xfrm>
            </p:grpSpPr>
            <p:sp>
              <p:nvSpPr>
                <p:cNvPr id="126" name="Google Shape;137;p27">
                  <a:extLst>
                    <a:ext uri="{FF2B5EF4-FFF2-40B4-BE49-F238E27FC236}">
                      <a16:creationId xmlns:a16="http://schemas.microsoft.com/office/drawing/2014/main" id="{631BB99C-3F8E-4A60-9DCB-5BCEBE86D020}"/>
                    </a:ext>
                  </a:extLst>
                </p:cNvPr>
                <p:cNvSpPr/>
                <p:nvPr/>
              </p:nvSpPr>
              <p:spPr>
                <a:xfrm>
                  <a:off x="4716016" y="1173221"/>
                  <a:ext cx="3612404" cy="61619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97B4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" name="Google Shape;138;p27">
                  <a:extLst>
                    <a:ext uri="{FF2B5EF4-FFF2-40B4-BE49-F238E27FC236}">
                      <a16:creationId xmlns:a16="http://schemas.microsoft.com/office/drawing/2014/main" id="{A713E80C-C628-448B-8BE2-654C5D0CEB51}"/>
                    </a:ext>
                  </a:extLst>
                </p:cNvPr>
                <p:cNvSpPr/>
                <p:nvPr/>
              </p:nvSpPr>
              <p:spPr>
                <a:xfrm>
                  <a:off x="4614006" y="1084286"/>
                  <a:ext cx="3612404" cy="61619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lt1"/>
                </a:solidFill>
                <a:ln w="1587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2" name="Google Shape;139;p27">
                <a:extLst>
                  <a:ext uri="{FF2B5EF4-FFF2-40B4-BE49-F238E27FC236}">
                    <a16:creationId xmlns:a16="http://schemas.microsoft.com/office/drawing/2014/main" id="{4AB65BEE-2C88-407B-A3A3-3F16303A7C1E}"/>
                  </a:ext>
                </a:extLst>
              </p:cNvPr>
              <p:cNvGrpSpPr/>
              <p:nvPr/>
            </p:nvGrpSpPr>
            <p:grpSpPr>
              <a:xfrm>
                <a:off x="4227113" y="113166"/>
                <a:ext cx="3376307" cy="535258"/>
                <a:chOff x="2175370" y="1753438"/>
                <a:chExt cx="5627178" cy="535258"/>
              </a:xfrm>
            </p:grpSpPr>
            <p:sp>
              <p:nvSpPr>
                <p:cNvPr id="124" name="Google Shape;140;p27">
                  <a:extLst>
                    <a:ext uri="{FF2B5EF4-FFF2-40B4-BE49-F238E27FC236}">
                      <a16:creationId xmlns:a16="http://schemas.microsoft.com/office/drawing/2014/main" id="{6D753B7F-C407-4DD0-AF74-3DF40FAED175}"/>
                    </a:ext>
                  </a:extLst>
                </p:cNvPr>
                <p:cNvSpPr txBox="1"/>
                <p:nvPr/>
              </p:nvSpPr>
              <p:spPr>
                <a:xfrm>
                  <a:off x="2175370" y="1753438"/>
                  <a:ext cx="5480517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lvl="0"/>
                  <a:r>
                    <a:rPr lang="en-US" b="1" dirty="0" err="1">
                      <a:solidFill>
                        <a:srgbClr val="595959"/>
                      </a:solidFill>
                    </a:rPr>
                    <a:t>Strefa</a:t>
                  </a:r>
                  <a:r>
                    <a:rPr lang="en-US" b="1" dirty="0">
                      <a:solidFill>
                        <a:srgbClr val="595959"/>
                      </a:solidFill>
                    </a:rPr>
                    <a:t> </a:t>
                  </a:r>
                  <a:r>
                    <a:rPr lang="en-US" b="1" dirty="0" err="1">
                      <a:solidFill>
                        <a:srgbClr val="595959"/>
                      </a:solidFill>
                    </a:rPr>
                    <a:t>Otwartej</a:t>
                  </a:r>
                  <a:r>
                    <a:rPr lang="en-US" b="1" dirty="0">
                      <a:solidFill>
                        <a:srgbClr val="595959"/>
                      </a:solidFill>
                    </a:rPr>
                    <a:t> </a:t>
                  </a:r>
                  <a:r>
                    <a:rPr lang="en-US" b="1" dirty="0" err="1">
                      <a:solidFill>
                        <a:srgbClr val="595959"/>
                      </a:solidFill>
                    </a:rPr>
                    <a:t>Nauki</a:t>
                  </a:r>
                  <a:endParaRPr lang="en-US" b="1" dirty="0">
                    <a:solidFill>
                      <a:srgbClr val="595959"/>
                    </a:solidFill>
                  </a:endParaRPr>
                </a:p>
              </p:txBody>
            </p:sp>
            <p:sp>
              <p:nvSpPr>
                <p:cNvPr id="125" name="Google Shape;141;p27">
                  <a:extLst>
                    <a:ext uri="{FF2B5EF4-FFF2-40B4-BE49-F238E27FC236}">
                      <a16:creationId xmlns:a16="http://schemas.microsoft.com/office/drawing/2014/main" id="{58CAEB26-0B3B-419A-BB65-E88DB435DA10}"/>
                    </a:ext>
                  </a:extLst>
                </p:cNvPr>
                <p:cNvSpPr txBox="1"/>
                <p:nvPr/>
              </p:nvSpPr>
              <p:spPr>
                <a:xfrm>
                  <a:off x="2315696" y="2011697"/>
                  <a:ext cx="5486852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lvl="0" algn="r"/>
                  <a:r>
                    <a:rPr lang="pl-PL" sz="1200" dirty="0">
                      <a:solidFill>
                        <a:srgbClr val="3F3F3F"/>
                      </a:solidFill>
                    </a:rPr>
                    <a:t>D-21</a:t>
                  </a:r>
                </a:p>
              </p:txBody>
            </p:sp>
          </p:grpSp>
          <p:sp>
            <p:nvSpPr>
              <p:cNvPr id="123" name="Google Shape;143;p27">
                <a:extLst>
                  <a:ext uri="{FF2B5EF4-FFF2-40B4-BE49-F238E27FC236}">
                    <a16:creationId xmlns:a16="http://schemas.microsoft.com/office/drawing/2014/main" id="{D010D1FE-EFF0-4E92-999D-6CA919064735}"/>
                  </a:ext>
                </a:extLst>
              </p:cNvPr>
              <p:cNvSpPr/>
              <p:nvPr/>
            </p:nvSpPr>
            <p:spPr>
              <a:xfrm rot="2700000">
                <a:off x="3297369" y="199839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lt1"/>
              </a:solidFill>
              <a:ln w="63500" cap="flat" cmpd="sng">
                <a:solidFill>
                  <a:srgbClr val="797B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8" name="Google Shape;1036;p62">
              <a:extLst>
                <a:ext uri="{FF2B5EF4-FFF2-40B4-BE49-F238E27FC236}">
                  <a16:creationId xmlns:a16="http://schemas.microsoft.com/office/drawing/2014/main" id="{159F8DDA-1C5A-458A-B53F-ED2FD9F77C61}"/>
                </a:ext>
              </a:extLst>
            </p:cNvPr>
            <p:cNvSpPr/>
            <p:nvPr/>
          </p:nvSpPr>
          <p:spPr>
            <a:xfrm>
              <a:off x="8579390" y="382886"/>
              <a:ext cx="291326" cy="29177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2570" y="60380"/>
                  </a:moveTo>
                  <a:lnTo>
                    <a:pt x="97429" y="60380"/>
                  </a:lnTo>
                  <a:cubicBezTo>
                    <a:pt x="109894" y="60380"/>
                    <a:pt x="119999" y="70469"/>
                    <a:pt x="119999" y="82915"/>
                  </a:cubicBezTo>
                  <a:lnTo>
                    <a:pt x="119999" y="104032"/>
                  </a:lnTo>
                  <a:lnTo>
                    <a:pt x="120000" y="104032"/>
                  </a:lnTo>
                  <a:lnTo>
                    <a:pt x="120000" y="109220"/>
                  </a:lnTo>
                  <a:lnTo>
                    <a:pt x="119985" y="109220"/>
                  </a:lnTo>
                  <a:lnTo>
                    <a:pt x="119985" y="120000"/>
                  </a:lnTo>
                  <a:lnTo>
                    <a:pt x="14" y="120000"/>
                  </a:lnTo>
                  <a:lnTo>
                    <a:pt x="14" y="109220"/>
                  </a:lnTo>
                  <a:lnTo>
                    <a:pt x="0" y="109220"/>
                  </a:lnTo>
                  <a:lnTo>
                    <a:pt x="0" y="82915"/>
                  </a:lnTo>
                  <a:cubicBezTo>
                    <a:pt x="0" y="70469"/>
                    <a:pt x="10105" y="60380"/>
                    <a:pt x="22570" y="60380"/>
                  </a:cubicBezTo>
                  <a:close/>
                  <a:moveTo>
                    <a:pt x="60000" y="0"/>
                  </a:moveTo>
                  <a:cubicBezTo>
                    <a:pt x="75005" y="0"/>
                    <a:pt x="87170" y="12145"/>
                    <a:pt x="87170" y="27128"/>
                  </a:cubicBezTo>
                  <a:cubicBezTo>
                    <a:pt x="87170" y="42111"/>
                    <a:pt x="75005" y="54257"/>
                    <a:pt x="60000" y="54257"/>
                  </a:cubicBezTo>
                  <a:cubicBezTo>
                    <a:pt x="44994" y="54257"/>
                    <a:pt x="32829" y="42111"/>
                    <a:pt x="32829" y="27128"/>
                  </a:cubicBezTo>
                  <a:cubicBezTo>
                    <a:pt x="32829" y="12145"/>
                    <a:pt x="44994" y="0"/>
                    <a:pt x="60000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" name="Grupa 11">
            <a:extLst>
              <a:ext uri="{FF2B5EF4-FFF2-40B4-BE49-F238E27FC236}">
                <a16:creationId xmlns:a16="http://schemas.microsoft.com/office/drawing/2014/main" id="{24F05A67-9395-4BB9-B225-AB8FAD409969}"/>
              </a:ext>
            </a:extLst>
          </p:cNvPr>
          <p:cNvGrpSpPr/>
          <p:nvPr/>
        </p:nvGrpSpPr>
        <p:grpSpPr>
          <a:xfrm>
            <a:off x="3992193" y="3638203"/>
            <a:ext cx="4130053" cy="657664"/>
            <a:chOff x="8099890" y="199940"/>
            <a:chExt cx="4130053" cy="657664"/>
          </a:xfrm>
        </p:grpSpPr>
        <p:grpSp>
          <p:nvGrpSpPr>
            <p:cNvPr id="131" name="Grupa 130">
              <a:extLst>
                <a:ext uri="{FF2B5EF4-FFF2-40B4-BE49-F238E27FC236}">
                  <a16:creationId xmlns:a16="http://schemas.microsoft.com/office/drawing/2014/main" id="{70A2201D-C0E4-4AFA-8484-11EAC8B129BA}"/>
                </a:ext>
              </a:extLst>
            </p:cNvPr>
            <p:cNvGrpSpPr/>
            <p:nvPr/>
          </p:nvGrpSpPr>
          <p:grpSpPr>
            <a:xfrm>
              <a:off x="8099890" y="199940"/>
              <a:ext cx="4130053" cy="657664"/>
              <a:chOff x="3297369" y="67848"/>
              <a:chExt cx="4428134" cy="705130"/>
            </a:xfrm>
          </p:grpSpPr>
          <p:grpSp>
            <p:nvGrpSpPr>
              <p:cNvPr id="133" name="Google Shape;136;p27">
                <a:extLst>
                  <a:ext uri="{FF2B5EF4-FFF2-40B4-BE49-F238E27FC236}">
                    <a16:creationId xmlns:a16="http://schemas.microsoft.com/office/drawing/2014/main" id="{F12FAB65-64F5-40CE-900E-AA3A47186963}"/>
                  </a:ext>
                </a:extLst>
              </p:cNvPr>
              <p:cNvGrpSpPr/>
              <p:nvPr/>
            </p:nvGrpSpPr>
            <p:grpSpPr>
              <a:xfrm>
                <a:off x="4011089" y="67848"/>
                <a:ext cx="3714414" cy="705130"/>
                <a:chOff x="4614006" y="1084286"/>
                <a:chExt cx="3714414" cy="705130"/>
              </a:xfrm>
            </p:grpSpPr>
            <p:sp>
              <p:nvSpPr>
                <p:cNvPr id="189" name="Google Shape;137;p27">
                  <a:extLst>
                    <a:ext uri="{FF2B5EF4-FFF2-40B4-BE49-F238E27FC236}">
                      <a16:creationId xmlns:a16="http://schemas.microsoft.com/office/drawing/2014/main" id="{6F974F8A-D9E0-4F0B-ABFD-4CA9EE1CD8A5}"/>
                    </a:ext>
                  </a:extLst>
                </p:cNvPr>
                <p:cNvSpPr/>
                <p:nvPr/>
              </p:nvSpPr>
              <p:spPr>
                <a:xfrm>
                  <a:off x="4716016" y="1173221"/>
                  <a:ext cx="3612404" cy="61619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97B4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38;p27">
                  <a:extLst>
                    <a:ext uri="{FF2B5EF4-FFF2-40B4-BE49-F238E27FC236}">
                      <a16:creationId xmlns:a16="http://schemas.microsoft.com/office/drawing/2014/main" id="{AFB1BD1F-DE55-4981-A1A7-BE19195BB5A3}"/>
                    </a:ext>
                  </a:extLst>
                </p:cNvPr>
                <p:cNvSpPr/>
                <p:nvPr/>
              </p:nvSpPr>
              <p:spPr>
                <a:xfrm>
                  <a:off x="4614006" y="1084286"/>
                  <a:ext cx="3612404" cy="61619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lt1"/>
                </a:solidFill>
                <a:ln w="1587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5" name="Google Shape;139;p27">
                <a:extLst>
                  <a:ext uri="{FF2B5EF4-FFF2-40B4-BE49-F238E27FC236}">
                    <a16:creationId xmlns:a16="http://schemas.microsoft.com/office/drawing/2014/main" id="{35BA7F68-AE96-4DFC-A2D2-B64F898A51F9}"/>
                  </a:ext>
                </a:extLst>
              </p:cNvPr>
              <p:cNvGrpSpPr/>
              <p:nvPr/>
            </p:nvGrpSpPr>
            <p:grpSpPr>
              <a:xfrm>
                <a:off x="4227113" y="113166"/>
                <a:ext cx="3376307" cy="535258"/>
                <a:chOff x="2175370" y="1753438"/>
                <a:chExt cx="5627178" cy="535258"/>
              </a:xfrm>
            </p:grpSpPr>
            <p:sp>
              <p:nvSpPr>
                <p:cNvPr id="187" name="Google Shape;140;p27">
                  <a:extLst>
                    <a:ext uri="{FF2B5EF4-FFF2-40B4-BE49-F238E27FC236}">
                      <a16:creationId xmlns:a16="http://schemas.microsoft.com/office/drawing/2014/main" id="{8C0AB6B7-2BE2-4EDA-8FA0-C83E2A6B34B2}"/>
                    </a:ext>
                  </a:extLst>
                </p:cNvPr>
                <p:cNvSpPr txBox="1"/>
                <p:nvPr/>
              </p:nvSpPr>
              <p:spPr>
                <a:xfrm>
                  <a:off x="2175370" y="1753438"/>
                  <a:ext cx="5480517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lvl="0"/>
                  <a:r>
                    <a:rPr lang="pl-PL" b="1" dirty="0">
                      <a:solidFill>
                        <a:srgbClr val="595959"/>
                      </a:solidFill>
                    </a:rPr>
                    <a:t>Dział Informacji Naukowej</a:t>
                  </a:r>
                </a:p>
              </p:txBody>
            </p:sp>
            <p:sp>
              <p:nvSpPr>
                <p:cNvPr id="188" name="Google Shape;141;p27">
                  <a:extLst>
                    <a:ext uri="{FF2B5EF4-FFF2-40B4-BE49-F238E27FC236}">
                      <a16:creationId xmlns:a16="http://schemas.microsoft.com/office/drawing/2014/main" id="{8B2A9FE7-2576-433A-A6AA-4ED3976E851B}"/>
                    </a:ext>
                  </a:extLst>
                </p:cNvPr>
                <p:cNvSpPr txBox="1"/>
                <p:nvPr/>
              </p:nvSpPr>
              <p:spPr>
                <a:xfrm>
                  <a:off x="2315696" y="2011697"/>
                  <a:ext cx="5486852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lvl="0" algn="r"/>
                  <a:r>
                    <a:rPr lang="pl-PL" sz="1200" dirty="0">
                      <a:solidFill>
                        <a:srgbClr val="3F3F3F"/>
                      </a:solidFill>
                    </a:rPr>
                    <a:t>D-21, pok. 101, 104, 108, 226, 227</a:t>
                  </a:r>
                </a:p>
              </p:txBody>
            </p:sp>
          </p:grpSp>
          <p:sp>
            <p:nvSpPr>
              <p:cNvPr id="186" name="Google Shape;143;p27">
                <a:extLst>
                  <a:ext uri="{FF2B5EF4-FFF2-40B4-BE49-F238E27FC236}">
                    <a16:creationId xmlns:a16="http://schemas.microsoft.com/office/drawing/2014/main" id="{6A39E525-7FE1-464C-B947-8CD1B483F450}"/>
                  </a:ext>
                </a:extLst>
              </p:cNvPr>
              <p:cNvSpPr/>
              <p:nvPr/>
            </p:nvSpPr>
            <p:spPr>
              <a:xfrm rot="2700000">
                <a:off x="3297369" y="199839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lt1"/>
              </a:solidFill>
              <a:ln w="63500" cap="flat" cmpd="sng">
                <a:solidFill>
                  <a:srgbClr val="797B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1" name="Google Shape;213;p30">
              <a:extLst>
                <a:ext uri="{FF2B5EF4-FFF2-40B4-BE49-F238E27FC236}">
                  <a16:creationId xmlns:a16="http://schemas.microsoft.com/office/drawing/2014/main" id="{911AE099-1649-4B03-960A-C250C00E4760}"/>
                </a:ext>
              </a:extLst>
            </p:cNvPr>
            <p:cNvSpPr/>
            <p:nvPr/>
          </p:nvSpPr>
          <p:spPr>
            <a:xfrm>
              <a:off x="8138733" y="357711"/>
              <a:ext cx="348634" cy="34670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3068" y="26010"/>
                  </a:moveTo>
                  <a:lnTo>
                    <a:pt x="57534" y="62723"/>
                  </a:lnTo>
                  <a:lnTo>
                    <a:pt x="8778" y="93439"/>
                  </a:lnTo>
                  <a:cubicBezTo>
                    <a:pt x="-4347" y="72371"/>
                    <a:pt x="-2620" y="45225"/>
                    <a:pt x="13068" y="26010"/>
                  </a:cubicBezTo>
                  <a:close/>
                  <a:moveTo>
                    <a:pt x="72750" y="9805"/>
                  </a:moveTo>
                  <a:cubicBezTo>
                    <a:pt x="97906" y="13435"/>
                    <a:pt x="117324" y="33902"/>
                    <a:pt x="119747" y="59340"/>
                  </a:cubicBezTo>
                  <a:cubicBezTo>
                    <a:pt x="122169" y="84778"/>
                    <a:pt x="106967" y="108580"/>
                    <a:pt x="82953" y="116944"/>
                  </a:cubicBezTo>
                  <a:cubicBezTo>
                    <a:pt x="58940" y="125308"/>
                    <a:pt x="32354" y="116063"/>
                    <a:pt x="18609" y="94568"/>
                  </a:cubicBezTo>
                  <a:lnTo>
                    <a:pt x="64929" y="64619"/>
                  </a:lnTo>
                  <a:close/>
                  <a:moveTo>
                    <a:pt x="59631" y="7"/>
                  </a:moveTo>
                  <a:cubicBezTo>
                    <a:pt x="61886" y="-29"/>
                    <a:pt x="64155" y="67"/>
                    <a:pt x="66428" y="301"/>
                  </a:cubicBezTo>
                  <a:lnTo>
                    <a:pt x="60564" y="57854"/>
                  </a:lnTo>
                  <a:lnTo>
                    <a:pt x="17983" y="18947"/>
                  </a:lnTo>
                  <a:cubicBezTo>
                    <a:pt x="28734" y="7049"/>
                    <a:pt x="43845" y="263"/>
                    <a:pt x="59631" y="7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" name="Grupa 12">
            <a:extLst>
              <a:ext uri="{FF2B5EF4-FFF2-40B4-BE49-F238E27FC236}">
                <a16:creationId xmlns:a16="http://schemas.microsoft.com/office/drawing/2014/main" id="{D9F40768-63CB-435D-AB52-15A9C493EA40}"/>
              </a:ext>
            </a:extLst>
          </p:cNvPr>
          <p:cNvGrpSpPr/>
          <p:nvPr/>
        </p:nvGrpSpPr>
        <p:grpSpPr>
          <a:xfrm>
            <a:off x="3744162" y="4355042"/>
            <a:ext cx="4130053" cy="657664"/>
            <a:chOff x="4055312" y="4355042"/>
            <a:chExt cx="4130053" cy="657664"/>
          </a:xfrm>
        </p:grpSpPr>
        <p:grpSp>
          <p:nvGrpSpPr>
            <p:cNvPr id="203" name="Grupa 202">
              <a:extLst>
                <a:ext uri="{FF2B5EF4-FFF2-40B4-BE49-F238E27FC236}">
                  <a16:creationId xmlns:a16="http://schemas.microsoft.com/office/drawing/2014/main" id="{24A906C0-E02A-40D6-A3C8-387707EF7D2E}"/>
                </a:ext>
              </a:extLst>
            </p:cNvPr>
            <p:cNvGrpSpPr/>
            <p:nvPr/>
          </p:nvGrpSpPr>
          <p:grpSpPr>
            <a:xfrm>
              <a:off x="4055312" y="4355042"/>
              <a:ext cx="4130053" cy="657664"/>
              <a:chOff x="3297369" y="67848"/>
              <a:chExt cx="4428134" cy="705130"/>
            </a:xfrm>
          </p:grpSpPr>
          <p:grpSp>
            <p:nvGrpSpPr>
              <p:cNvPr id="205" name="Google Shape;136;p27">
                <a:extLst>
                  <a:ext uri="{FF2B5EF4-FFF2-40B4-BE49-F238E27FC236}">
                    <a16:creationId xmlns:a16="http://schemas.microsoft.com/office/drawing/2014/main" id="{FC3B117E-C35B-4386-BDFB-470A5E03161F}"/>
                  </a:ext>
                </a:extLst>
              </p:cNvPr>
              <p:cNvGrpSpPr/>
              <p:nvPr/>
            </p:nvGrpSpPr>
            <p:grpSpPr>
              <a:xfrm>
                <a:off x="4011089" y="67848"/>
                <a:ext cx="3714414" cy="705130"/>
                <a:chOff x="4614006" y="1084286"/>
                <a:chExt cx="3714414" cy="705130"/>
              </a:xfrm>
            </p:grpSpPr>
            <p:sp>
              <p:nvSpPr>
                <p:cNvPr id="210" name="Google Shape;137;p27">
                  <a:extLst>
                    <a:ext uri="{FF2B5EF4-FFF2-40B4-BE49-F238E27FC236}">
                      <a16:creationId xmlns:a16="http://schemas.microsoft.com/office/drawing/2014/main" id="{38CEBE27-972C-409D-944A-352C141C7C1D}"/>
                    </a:ext>
                  </a:extLst>
                </p:cNvPr>
                <p:cNvSpPr/>
                <p:nvPr/>
              </p:nvSpPr>
              <p:spPr>
                <a:xfrm>
                  <a:off x="4716016" y="1173221"/>
                  <a:ext cx="3612404" cy="61619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97B4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" name="Google Shape;138;p27">
                  <a:extLst>
                    <a:ext uri="{FF2B5EF4-FFF2-40B4-BE49-F238E27FC236}">
                      <a16:creationId xmlns:a16="http://schemas.microsoft.com/office/drawing/2014/main" id="{EEEEE167-DF3A-4FE2-B2D3-23555F059AB8}"/>
                    </a:ext>
                  </a:extLst>
                </p:cNvPr>
                <p:cNvSpPr/>
                <p:nvPr/>
              </p:nvSpPr>
              <p:spPr>
                <a:xfrm>
                  <a:off x="4614006" y="1084286"/>
                  <a:ext cx="3612404" cy="61619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lt1"/>
                </a:solidFill>
                <a:ln w="1587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6" name="Google Shape;139;p27">
                <a:extLst>
                  <a:ext uri="{FF2B5EF4-FFF2-40B4-BE49-F238E27FC236}">
                    <a16:creationId xmlns:a16="http://schemas.microsoft.com/office/drawing/2014/main" id="{E8EA8FBB-F5A7-4103-8280-C02D357F95D1}"/>
                  </a:ext>
                </a:extLst>
              </p:cNvPr>
              <p:cNvGrpSpPr/>
              <p:nvPr/>
            </p:nvGrpSpPr>
            <p:grpSpPr>
              <a:xfrm>
                <a:off x="4227113" y="113166"/>
                <a:ext cx="3376307" cy="535258"/>
                <a:chOff x="2175370" y="1753438"/>
                <a:chExt cx="5627178" cy="535258"/>
              </a:xfrm>
            </p:grpSpPr>
            <p:sp>
              <p:nvSpPr>
                <p:cNvPr id="208" name="Google Shape;140;p27">
                  <a:extLst>
                    <a:ext uri="{FF2B5EF4-FFF2-40B4-BE49-F238E27FC236}">
                      <a16:creationId xmlns:a16="http://schemas.microsoft.com/office/drawing/2014/main" id="{FA866947-D526-45CC-895F-F99605E96FB5}"/>
                    </a:ext>
                  </a:extLst>
                </p:cNvPr>
                <p:cNvSpPr txBox="1"/>
                <p:nvPr/>
              </p:nvSpPr>
              <p:spPr>
                <a:xfrm>
                  <a:off x="2175370" y="1753438"/>
                  <a:ext cx="5480517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lvl="0"/>
                  <a:r>
                    <a:rPr lang="pl-PL" b="1" dirty="0">
                      <a:solidFill>
                        <a:srgbClr val="595959"/>
                      </a:solidFill>
                    </a:rPr>
                    <a:t>Punkt Informacji Normalizacyjnej</a:t>
                  </a:r>
                </a:p>
              </p:txBody>
            </p:sp>
            <p:sp>
              <p:nvSpPr>
                <p:cNvPr id="209" name="Google Shape;141;p27">
                  <a:extLst>
                    <a:ext uri="{FF2B5EF4-FFF2-40B4-BE49-F238E27FC236}">
                      <a16:creationId xmlns:a16="http://schemas.microsoft.com/office/drawing/2014/main" id="{2B1A1117-1626-44E3-915B-2028FBB95576}"/>
                    </a:ext>
                  </a:extLst>
                </p:cNvPr>
                <p:cNvSpPr txBox="1"/>
                <p:nvPr/>
              </p:nvSpPr>
              <p:spPr>
                <a:xfrm>
                  <a:off x="2315696" y="2011697"/>
                  <a:ext cx="5486852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lvl="0" algn="r"/>
                  <a:r>
                    <a:rPr lang="pl-PL" sz="1200" dirty="0">
                      <a:solidFill>
                        <a:srgbClr val="3F3F3F"/>
                      </a:solidFill>
                    </a:rPr>
                    <a:t>D-21, pok.002</a:t>
                  </a:r>
                </a:p>
              </p:txBody>
            </p:sp>
          </p:grpSp>
          <p:sp>
            <p:nvSpPr>
              <p:cNvPr id="207" name="Google Shape;143;p27">
                <a:extLst>
                  <a:ext uri="{FF2B5EF4-FFF2-40B4-BE49-F238E27FC236}">
                    <a16:creationId xmlns:a16="http://schemas.microsoft.com/office/drawing/2014/main" id="{5FBB421C-C1A3-4F1C-AF17-D97B86ED11FB}"/>
                  </a:ext>
                </a:extLst>
              </p:cNvPr>
              <p:cNvSpPr/>
              <p:nvPr/>
            </p:nvSpPr>
            <p:spPr>
              <a:xfrm rot="2700000">
                <a:off x="3297369" y="199839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lt1"/>
              </a:solidFill>
              <a:ln w="63500" cap="flat" cmpd="sng">
                <a:solidFill>
                  <a:srgbClr val="797B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2" name="Google Shape;212;p30">
              <a:extLst>
                <a:ext uri="{FF2B5EF4-FFF2-40B4-BE49-F238E27FC236}">
                  <a16:creationId xmlns:a16="http://schemas.microsoft.com/office/drawing/2014/main" id="{DEFD28E7-663F-478B-BF10-78C7769403A4}"/>
                </a:ext>
              </a:extLst>
            </p:cNvPr>
            <p:cNvSpPr/>
            <p:nvPr/>
          </p:nvSpPr>
          <p:spPr>
            <a:xfrm>
              <a:off x="4152071" y="4556101"/>
              <a:ext cx="257286" cy="2565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6666" y="100217"/>
                  </a:moveTo>
                  <a:cubicBezTo>
                    <a:pt x="25193" y="100217"/>
                    <a:pt x="24000" y="101415"/>
                    <a:pt x="24000" y="102892"/>
                  </a:cubicBezTo>
                  <a:cubicBezTo>
                    <a:pt x="24000" y="104369"/>
                    <a:pt x="25193" y="105566"/>
                    <a:pt x="26666" y="105566"/>
                  </a:cubicBezTo>
                  <a:lnTo>
                    <a:pt x="93333" y="105566"/>
                  </a:lnTo>
                  <a:cubicBezTo>
                    <a:pt x="94806" y="105566"/>
                    <a:pt x="96000" y="104369"/>
                    <a:pt x="96000" y="102892"/>
                  </a:cubicBezTo>
                  <a:cubicBezTo>
                    <a:pt x="96000" y="101415"/>
                    <a:pt x="94806" y="100217"/>
                    <a:pt x="93333" y="100217"/>
                  </a:cubicBezTo>
                  <a:close/>
                  <a:moveTo>
                    <a:pt x="26666" y="87913"/>
                  </a:moveTo>
                  <a:cubicBezTo>
                    <a:pt x="25193" y="87913"/>
                    <a:pt x="24000" y="89111"/>
                    <a:pt x="24000" y="90588"/>
                  </a:cubicBezTo>
                  <a:cubicBezTo>
                    <a:pt x="24000" y="92065"/>
                    <a:pt x="25193" y="93262"/>
                    <a:pt x="26666" y="93262"/>
                  </a:cubicBezTo>
                  <a:lnTo>
                    <a:pt x="93333" y="93262"/>
                  </a:lnTo>
                  <a:cubicBezTo>
                    <a:pt x="94806" y="93262"/>
                    <a:pt x="96000" y="92065"/>
                    <a:pt x="96000" y="90588"/>
                  </a:cubicBezTo>
                  <a:cubicBezTo>
                    <a:pt x="96000" y="89111"/>
                    <a:pt x="94806" y="87913"/>
                    <a:pt x="93333" y="87913"/>
                  </a:cubicBezTo>
                  <a:close/>
                  <a:moveTo>
                    <a:pt x="26666" y="75609"/>
                  </a:moveTo>
                  <a:cubicBezTo>
                    <a:pt x="25193" y="75609"/>
                    <a:pt x="24000" y="76806"/>
                    <a:pt x="24000" y="78284"/>
                  </a:cubicBezTo>
                  <a:cubicBezTo>
                    <a:pt x="24000" y="79761"/>
                    <a:pt x="25193" y="80958"/>
                    <a:pt x="26666" y="80958"/>
                  </a:cubicBezTo>
                  <a:lnTo>
                    <a:pt x="93333" y="80958"/>
                  </a:lnTo>
                  <a:cubicBezTo>
                    <a:pt x="94806" y="80958"/>
                    <a:pt x="96000" y="79761"/>
                    <a:pt x="96000" y="78284"/>
                  </a:cubicBezTo>
                  <a:cubicBezTo>
                    <a:pt x="96000" y="76806"/>
                    <a:pt x="94806" y="75609"/>
                    <a:pt x="93333" y="75609"/>
                  </a:cubicBezTo>
                  <a:close/>
                  <a:moveTo>
                    <a:pt x="26666" y="63305"/>
                  </a:moveTo>
                  <a:cubicBezTo>
                    <a:pt x="25193" y="63305"/>
                    <a:pt x="24000" y="64502"/>
                    <a:pt x="24000" y="65979"/>
                  </a:cubicBezTo>
                  <a:cubicBezTo>
                    <a:pt x="24000" y="67457"/>
                    <a:pt x="25193" y="68654"/>
                    <a:pt x="26666" y="68654"/>
                  </a:cubicBezTo>
                  <a:lnTo>
                    <a:pt x="93333" y="68654"/>
                  </a:lnTo>
                  <a:cubicBezTo>
                    <a:pt x="94806" y="68654"/>
                    <a:pt x="96000" y="67457"/>
                    <a:pt x="96000" y="65979"/>
                  </a:cubicBezTo>
                  <a:cubicBezTo>
                    <a:pt x="96000" y="64502"/>
                    <a:pt x="94806" y="63305"/>
                    <a:pt x="93333" y="63305"/>
                  </a:cubicBezTo>
                  <a:close/>
                  <a:moveTo>
                    <a:pt x="26666" y="51001"/>
                  </a:moveTo>
                  <a:cubicBezTo>
                    <a:pt x="25193" y="51001"/>
                    <a:pt x="24000" y="52198"/>
                    <a:pt x="24000" y="53675"/>
                  </a:cubicBezTo>
                  <a:cubicBezTo>
                    <a:pt x="24000" y="55152"/>
                    <a:pt x="25193" y="56350"/>
                    <a:pt x="26666" y="56350"/>
                  </a:cubicBezTo>
                  <a:lnTo>
                    <a:pt x="93333" y="56350"/>
                  </a:lnTo>
                  <a:cubicBezTo>
                    <a:pt x="94806" y="56350"/>
                    <a:pt x="96000" y="55152"/>
                    <a:pt x="96000" y="53675"/>
                  </a:cubicBezTo>
                  <a:cubicBezTo>
                    <a:pt x="96000" y="52198"/>
                    <a:pt x="94806" y="51001"/>
                    <a:pt x="93333" y="51001"/>
                  </a:cubicBezTo>
                  <a:close/>
                  <a:moveTo>
                    <a:pt x="26666" y="38697"/>
                  </a:moveTo>
                  <a:cubicBezTo>
                    <a:pt x="25193" y="38697"/>
                    <a:pt x="24000" y="39894"/>
                    <a:pt x="24000" y="41371"/>
                  </a:cubicBezTo>
                  <a:cubicBezTo>
                    <a:pt x="24000" y="42848"/>
                    <a:pt x="25193" y="44046"/>
                    <a:pt x="26666" y="44046"/>
                  </a:cubicBezTo>
                  <a:lnTo>
                    <a:pt x="93333" y="44046"/>
                  </a:lnTo>
                  <a:cubicBezTo>
                    <a:pt x="94806" y="44046"/>
                    <a:pt x="96000" y="42848"/>
                    <a:pt x="96000" y="41371"/>
                  </a:cubicBezTo>
                  <a:cubicBezTo>
                    <a:pt x="96000" y="39894"/>
                    <a:pt x="94806" y="38697"/>
                    <a:pt x="93333" y="38697"/>
                  </a:cubicBezTo>
                  <a:close/>
                  <a:moveTo>
                    <a:pt x="0" y="11366"/>
                  </a:moveTo>
                  <a:lnTo>
                    <a:pt x="6739" y="11366"/>
                  </a:lnTo>
                  <a:lnTo>
                    <a:pt x="6739" y="17459"/>
                  </a:lnTo>
                  <a:cubicBezTo>
                    <a:pt x="6739" y="22260"/>
                    <a:pt x="10619" y="26151"/>
                    <a:pt x="15405" y="26151"/>
                  </a:cubicBezTo>
                  <a:cubicBezTo>
                    <a:pt x="20192" y="26151"/>
                    <a:pt x="24072" y="22260"/>
                    <a:pt x="24072" y="17459"/>
                  </a:cubicBezTo>
                  <a:lnTo>
                    <a:pt x="24072" y="11366"/>
                  </a:lnTo>
                  <a:lnTo>
                    <a:pt x="29716" y="11366"/>
                  </a:lnTo>
                  <a:lnTo>
                    <a:pt x="29716" y="17459"/>
                  </a:lnTo>
                  <a:cubicBezTo>
                    <a:pt x="29716" y="22260"/>
                    <a:pt x="33597" y="26151"/>
                    <a:pt x="38383" y="26151"/>
                  </a:cubicBezTo>
                  <a:cubicBezTo>
                    <a:pt x="43170" y="26151"/>
                    <a:pt x="47050" y="22260"/>
                    <a:pt x="47050" y="17459"/>
                  </a:cubicBezTo>
                  <a:lnTo>
                    <a:pt x="47050" y="11366"/>
                  </a:lnTo>
                  <a:lnTo>
                    <a:pt x="52694" y="11366"/>
                  </a:lnTo>
                  <a:lnTo>
                    <a:pt x="52694" y="17459"/>
                  </a:lnTo>
                  <a:cubicBezTo>
                    <a:pt x="52694" y="22260"/>
                    <a:pt x="56574" y="26151"/>
                    <a:pt x="61361" y="26151"/>
                  </a:cubicBezTo>
                  <a:cubicBezTo>
                    <a:pt x="66147" y="26151"/>
                    <a:pt x="70028" y="22260"/>
                    <a:pt x="70028" y="17459"/>
                  </a:cubicBezTo>
                  <a:lnTo>
                    <a:pt x="70028" y="11366"/>
                  </a:lnTo>
                  <a:lnTo>
                    <a:pt x="75672" y="11366"/>
                  </a:lnTo>
                  <a:lnTo>
                    <a:pt x="75672" y="17459"/>
                  </a:lnTo>
                  <a:cubicBezTo>
                    <a:pt x="75672" y="22260"/>
                    <a:pt x="79552" y="26151"/>
                    <a:pt x="84339" y="26151"/>
                  </a:cubicBezTo>
                  <a:cubicBezTo>
                    <a:pt x="89125" y="26151"/>
                    <a:pt x="93005" y="22260"/>
                    <a:pt x="93005" y="17459"/>
                  </a:cubicBezTo>
                  <a:lnTo>
                    <a:pt x="93005" y="11366"/>
                  </a:lnTo>
                  <a:lnTo>
                    <a:pt x="98650" y="11366"/>
                  </a:lnTo>
                  <a:lnTo>
                    <a:pt x="98650" y="17459"/>
                  </a:lnTo>
                  <a:cubicBezTo>
                    <a:pt x="98650" y="22259"/>
                    <a:pt x="102530" y="26151"/>
                    <a:pt x="107316" y="26151"/>
                  </a:cubicBezTo>
                  <a:cubicBezTo>
                    <a:pt x="112103" y="26151"/>
                    <a:pt x="115983" y="22259"/>
                    <a:pt x="115983" y="17459"/>
                  </a:cubicBezTo>
                  <a:lnTo>
                    <a:pt x="115983" y="11366"/>
                  </a:lnTo>
                  <a:lnTo>
                    <a:pt x="120000" y="11366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15405" y="0"/>
                  </a:moveTo>
                  <a:cubicBezTo>
                    <a:pt x="17983" y="0"/>
                    <a:pt x="20072" y="2095"/>
                    <a:pt x="20072" y="4680"/>
                  </a:cubicBezTo>
                  <a:lnTo>
                    <a:pt x="20072" y="18051"/>
                  </a:lnTo>
                  <a:cubicBezTo>
                    <a:pt x="20072" y="20636"/>
                    <a:pt x="17983" y="22732"/>
                    <a:pt x="15405" y="22732"/>
                  </a:cubicBezTo>
                  <a:cubicBezTo>
                    <a:pt x="12828" y="22732"/>
                    <a:pt x="10739" y="20636"/>
                    <a:pt x="10739" y="18051"/>
                  </a:cubicBezTo>
                  <a:lnTo>
                    <a:pt x="10739" y="4680"/>
                  </a:lnTo>
                  <a:cubicBezTo>
                    <a:pt x="10739" y="2095"/>
                    <a:pt x="12828" y="0"/>
                    <a:pt x="15405" y="0"/>
                  </a:cubicBezTo>
                  <a:close/>
                  <a:moveTo>
                    <a:pt x="38383" y="0"/>
                  </a:moveTo>
                  <a:cubicBezTo>
                    <a:pt x="40960" y="0"/>
                    <a:pt x="43050" y="2095"/>
                    <a:pt x="43050" y="4680"/>
                  </a:cubicBezTo>
                  <a:lnTo>
                    <a:pt x="43050" y="18051"/>
                  </a:lnTo>
                  <a:cubicBezTo>
                    <a:pt x="43050" y="20636"/>
                    <a:pt x="40960" y="22732"/>
                    <a:pt x="38383" y="22732"/>
                  </a:cubicBezTo>
                  <a:cubicBezTo>
                    <a:pt x="35806" y="22732"/>
                    <a:pt x="33716" y="20636"/>
                    <a:pt x="33716" y="18051"/>
                  </a:cubicBezTo>
                  <a:lnTo>
                    <a:pt x="33716" y="4680"/>
                  </a:lnTo>
                  <a:cubicBezTo>
                    <a:pt x="33716" y="2095"/>
                    <a:pt x="35806" y="0"/>
                    <a:pt x="38383" y="0"/>
                  </a:cubicBezTo>
                  <a:close/>
                  <a:moveTo>
                    <a:pt x="61361" y="0"/>
                  </a:moveTo>
                  <a:cubicBezTo>
                    <a:pt x="63938" y="0"/>
                    <a:pt x="66028" y="2095"/>
                    <a:pt x="66028" y="4680"/>
                  </a:cubicBezTo>
                  <a:lnTo>
                    <a:pt x="66028" y="18051"/>
                  </a:lnTo>
                  <a:cubicBezTo>
                    <a:pt x="66028" y="20636"/>
                    <a:pt x="63938" y="22731"/>
                    <a:pt x="61361" y="22731"/>
                  </a:cubicBezTo>
                  <a:cubicBezTo>
                    <a:pt x="58784" y="22731"/>
                    <a:pt x="56694" y="20636"/>
                    <a:pt x="56694" y="18051"/>
                  </a:cubicBezTo>
                  <a:lnTo>
                    <a:pt x="56694" y="4680"/>
                  </a:lnTo>
                  <a:cubicBezTo>
                    <a:pt x="56694" y="2095"/>
                    <a:pt x="58784" y="0"/>
                    <a:pt x="61361" y="0"/>
                  </a:cubicBezTo>
                  <a:close/>
                  <a:moveTo>
                    <a:pt x="84339" y="0"/>
                  </a:moveTo>
                  <a:cubicBezTo>
                    <a:pt x="86916" y="0"/>
                    <a:pt x="89005" y="2095"/>
                    <a:pt x="89005" y="4680"/>
                  </a:cubicBezTo>
                  <a:lnTo>
                    <a:pt x="89005" y="18051"/>
                  </a:lnTo>
                  <a:cubicBezTo>
                    <a:pt x="89005" y="20636"/>
                    <a:pt x="86916" y="22731"/>
                    <a:pt x="84339" y="22731"/>
                  </a:cubicBezTo>
                  <a:cubicBezTo>
                    <a:pt x="81761" y="22731"/>
                    <a:pt x="79672" y="20636"/>
                    <a:pt x="79672" y="18051"/>
                  </a:cubicBezTo>
                  <a:lnTo>
                    <a:pt x="79672" y="4680"/>
                  </a:lnTo>
                  <a:cubicBezTo>
                    <a:pt x="79672" y="2095"/>
                    <a:pt x="81761" y="0"/>
                    <a:pt x="84339" y="0"/>
                  </a:cubicBezTo>
                  <a:close/>
                  <a:moveTo>
                    <a:pt x="107316" y="0"/>
                  </a:moveTo>
                  <a:cubicBezTo>
                    <a:pt x="109894" y="0"/>
                    <a:pt x="111983" y="2095"/>
                    <a:pt x="111983" y="4680"/>
                  </a:cubicBezTo>
                  <a:lnTo>
                    <a:pt x="111983" y="18051"/>
                  </a:lnTo>
                  <a:cubicBezTo>
                    <a:pt x="111983" y="20636"/>
                    <a:pt x="109894" y="22731"/>
                    <a:pt x="107316" y="22731"/>
                  </a:cubicBezTo>
                  <a:cubicBezTo>
                    <a:pt x="104739" y="22731"/>
                    <a:pt x="102650" y="20636"/>
                    <a:pt x="102650" y="18051"/>
                  </a:cubicBezTo>
                  <a:lnTo>
                    <a:pt x="102650" y="4680"/>
                  </a:lnTo>
                  <a:cubicBezTo>
                    <a:pt x="102650" y="2095"/>
                    <a:pt x="104739" y="0"/>
                    <a:pt x="107316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" name="Grupa 70">
            <a:extLst>
              <a:ext uri="{FF2B5EF4-FFF2-40B4-BE49-F238E27FC236}">
                <a16:creationId xmlns:a16="http://schemas.microsoft.com/office/drawing/2014/main" id="{A4109893-300E-453A-999A-2CDF75D3B871}"/>
              </a:ext>
            </a:extLst>
          </p:cNvPr>
          <p:cNvGrpSpPr/>
          <p:nvPr/>
        </p:nvGrpSpPr>
        <p:grpSpPr>
          <a:xfrm>
            <a:off x="379941" y="1249764"/>
            <a:ext cx="2569599" cy="574179"/>
            <a:chOff x="4011089" y="67848"/>
            <a:chExt cx="3714414" cy="705130"/>
          </a:xfrm>
        </p:grpSpPr>
        <p:grpSp>
          <p:nvGrpSpPr>
            <p:cNvPr id="72" name="Google Shape;136;p27">
              <a:extLst>
                <a:ext uri="{FF2B5EF4-FFF2-40B4-BE49-F238E27FC236}">
                  <a16:creationId xmlns:a16="http://schemas.microsoft.com/office/drawing/2014/main" id="{A8A53C26-4F6F-4864-B624-18B75CF2D78D}"/>
                </a:ext>
              </a:extLst>
            </p:cNvPr>
            <p:cNvGrpSpPr/>
            <p:nvPr/>
          </p:nvGrpSpPr>
          <p:grpSpPr>
            <a:xfrm>
              <a:off x="4011089" y="67848"/>
              <a:ext cx="3714414" cy="705130"/>
              <a:chOff x="4614006" y="1084286"/>
              <a:chExt cx="3714414" cy="705130"/>
            </a:xfrm>
          </p:grpSpPr>
          <p:sp>
            <p:nvSpPr>
              <p:cNvPr id="78" name="Google Shape;137;p27">
                <a:extLst>
                  <a:ext uri="{FF2B5EF4-FFF2-40B4-BE49-F238E27FC236}">
                    <a16:creationId xmlns:a16="http://schemas.microsoft.com/office/drawing/2014/main" id="{7842AC2C-3FDC-4C38-8F6B-4818BC891DA6}"/>
                  </a:ext>
                </a:extLst>
              </p:cNvPr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>
                  <a:gd name="adj" fmla="val 16667"/>
                </a:avLst>
              </a:prstGeom>
              <a:solidFill>
                <a:srgbClr val="797B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138;p27">
                <a:extLst>
                  <a:ext uri="{FF2B5EF4-FFF2-40B4-BE49-F238E27FC236}">
                    <a16:creationId xmlns:a16="http://schemas.microsoft.com/office/drawing/2014/main" id="{6F709E21-05C8-4749-9D70-367E91C221A2}"/>
                  </a:ext>
                </a:extLst>
              </p:cNvPr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158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6" name="Google Shape;140;p27">
              <a:extLst>
                <a:ext uri="{FF2B5EF4-FFF2-40B4-BE49-F238E27FC236}">
                  <a16:creationId xmlns:a16="http://schemas.microsoft.com/office/drawing/2014/main" id="{DA5C0AB2-DA74-4099-B6C8-4889C50B8F58}"/>
                </a:ext>
              </a:extLst>
            </p:cNvPr>
            <p:cNvSpPr txBox="1"/>
            <p:nvPr/>
          </p:nvSpPr>
          <p:spPr>
            <a:xfrm>
              <a:off x="4227113" y="113167"/>
              <a:ext cx="328831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pl-PL" b="1" dirty="0">
                  <a:solidFill>
                    <a:srgbClr val="595959"/>
                  </a:solidFill>
                  <a:hlinkClick r:id="rId3"/>
                </a:rPr>
                <a:t>Mapa Bibliotek </a:t>
              </a:r>
              <a:r>
                <a:rPr lang="pl-PL" b="1" dirty="0" err="1">
                  <a:solidFill>
                    <a:srgbClr val="595959"/>
                  </a:solidFill>
                  <a:hlinkClick r:id="rId3"/>
                </a:rPr>
                <a:t>PWr</a:t>
              </a:r>
              <a:endParaRPr lang="pl-PL" b="1" dirty="0">
                <a:solidFill>
                  <a:srgbClr val="595959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9"/>
          <p:cNvSpPr txBox="1">
            <a:spLocks noGrp="1"/>
          </p:cNvSpPr>
          <p:nvPr>
            <p:ph type="body" idx="1"/>
          </p:nvPr>
        </p:nvSpPr>
        <p:spPr>
          <a:xfrm>
            <a:off x="0" y="181632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97B4F"/>
              </a:buClr>
              <a:buFont typeface="Arial"/>
              <a:buNone/>
            </a:pPr>
            <a:r>
              <a:rPr lang="pl-PL" sz="4000" b="0" i="0" u="none" strike="noStrike" cap="none" dirty="0">
                <a:solidFill>
                  <a:srgbClr val="797B4F"/>
                </a:solidFill>
                <a:latin typeface="Arial"/>
                <a:ea typeface="Arial"/>
                <a:cs typeface="Arial"/>
                <a:sym typeface="Arial"/>
              </a:rPr>
              <a:t>Lokalizacje bibliotek</a:t>
            </a:r>
            <a:endParaRPr sz="4000" b="0" i="0" u="none" strike="noStrike" cap="none" dirty="0">
              <a:solidFill>
                <a:srgbClr val="797B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39"/>
          <p:cNvSpPr/>
          <p:nvPr/>
        </p:nvSpPr>
        <p:spPr>
          <a:xfrm rot="2700000">
            <a:off x="5751914" y="3085126"/>
            <a:ext cx="183076" cy="32822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41" y="0"/>
                </a:moveTo>
                <a:cubicBezTo>
                  <a:pt x="68312" y="142"/>
                  <a:pt x="77049" y="3617"/>
                  <a:pt x="77802" y="9249"/>
                </a:cubicBezTo>
                <a:cubicBezTo>
                  <a:pt x="79731" y="16341"/>
                  <a:pt x="68983" y="18083"/>
                  <a:pt x="72034" y="26607"/>
                </a:cubicBezTo>
                <a:lnTo>
                  <a:pt x="120000" y="26607"/>
                </a:lnTo>
                <a:lnTo>
                  <a:pt x="120000" y="53320"/>
                </a:lnTo>
                <a:cubicBezTo>
                  <a:pt x="105180" y="54850"/>
                  <a:pt x="101982" y="49006"/>
                  <a:pt x="89415" y="50069"/>
                </a:cubicBezTo>
                <a:cubicBezTo>
                  <a:pt x="79319" y="50489"/>
                  <a:pt x="73089" y="55363"/>
                  <a:pt x="72833" y="59977"/>
                </a:cubicBezTo>
                <a:cubicBezTo>
                  <a:pt x="73004" y="64029"/>
                  <a:pt x="79442" y="70012"/>
                  <a:pt x="91464" y="70060"/>
                </a:cubicBezTo>
                <a:cubicBezTo>
                  <a:pt x="106013" y="69226"/>
                  <a:pt x="103877" y="65247"/>
                  <a:pt x="120000" y="65606"/>
                </a:cubicBezTo>
                <a:lnTo>
                  <a:pt x="120000" y="93541"/>
                </a:lnTo>
                <a:lnTo>
                  <a:pt x="70059" y="93541"/>
                </a:lnTo>
                <a:cubicBezTo>
                  <a:pt x="69329" y="102697"/>
                  <a:pt x="76533" y="101447"/>
                  <a:pt x="78036" y="109608"/>
                </a:cubicBezTo>
                <a:cubicBezTo>
                  <a:pt x="77950" y="116314"/>
                  <a:pt x="67224" y="119904"/>
                  <a:pt x="59959" y="120000"/>
                </a:cubicBezTo>
                <a:cubicBezTo>
                  <a:pt x="51687" y="119857"/>
                  <a:pt x="42950" y="116382"/>
                  <a:pt x="42197" y="110750"/>
                </a:cubicBezTo>
                <a:cubicBezTo>
                  <a:pt x="40279" y="103699"/>
                  <a:pt x="50892" y="101936"/>
                  <a:pt x="47995" y="93541"/>
                </a:cubicBezTo>
                <a:lnTo>
                  <a:pt x="0" y="93541"/>
                </a:lnTo>
                <a:lnTo>
                  <a:pt x="0" y="66075"/>
                </a:lnTo>
                <a:cubicBezTo>
                  <a:pt x="15368" y="64341"/>
                  <a:pt x="18478" y="70364"/>
                  <a:pt x="31219" y="69286"/>
                </a:cubicBezTo>
                <a:cubicBezTo>
                  <a:pt x="41315" y="68866"/>
                  <a:pt x="47545" y="63992"/>
                  <a:pt x="47801" y="59379"/>
                </a:cubicBezTo>
                <a:cubicBezTo>
                  <a:pt x="47631" y="55326"/>
                  <a:pt x="41193" y="49343"/>
                  <a:pt x="29171" y="49296"/>
                </a:cubicBezTo>
                <a:cubicBezTo>
                  <a:pt x="14433" y="50140"/>
                  <a:pt x="16816" y="54212"/>
                  <a:pt x="0" y="53739"/>
                </a:cubicBezTo>
                <a:lnTo>
                  <a:pt x="0" y="26607"/>
                </a:lnTo>
                <a:lnTo>
                  <a:pt x="49932" y="26607"/>
                </a:lnTo>
                <a:cubicBezTo>
                  <a:pt x="50748" y="17288"/>
                  <a:pt x="43474" y="18596"/>
                  <a:pt x="41963" y="10391"/>
                </a:cubicBezTo>
                <a:cubicBezTo>
                  <a:pt x="42049" y="3685"/>
                  <a:pt x="52775" y="95"/>
                  <a:pt x="60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39"/>
          <p:cNvSpPr/>
          <p:nvPr/>
        </p:nvSpPr>
        <p:spPr>
          <a:xfrm rot="-5400000">
            <a:off x="6916786" y="3105436"/>
            <a:ext cx="265687" cy="28759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2114" y="23995"/>
                </a:moveTo>
                <a:lnTo>
                  <a:pt x="26681" y="59999"/>
                </a:lnTo>
                <a:lnTo>
                  <a:pt x="52114" y="96003"/>
                </a:lnTo>
                <a:lnTo>
                  <a:pt x="25433" y="96003"/>
                </a:lnTo>
                <a:lnTo>
                  <a:pt x="0" y="59999"/>
                </a:lnTo>
                <a:lnTo>
                  <a:pt x="25433" y="23995"/>
                </a:lnTo>
                <a:close/>
                <a:moveTo>
                  <a:pt x="119999" y="60000"/>
                </a:moveTo>
                <a:lnTo>
                  <a:pt x="76696" y="120000"/>
                </a:lnTo>
                <a:lnTo>
                  <a:pt x="71450" y="112731"/>
                </a:lnTo>
                <a:lnTo>
                  <a:pt x="44503" y="112731"/>
                </a:lnTo>
                <a:cubicBezTo>
                  <a:pt x="43660" y="114688"/>
                  <a:pt x="41587" y="116065"/>
                  <a:pt x="39167" y="116065"/>
                </a:cubicBezTo>
                <a:cubicBezTo>
                  <a:pt x="37038" y="116065"/>
                  <a:pt x="35178" y="115000"/>
                  <a:pt x="34259" y="113372"/>
                </a:cubicBezTo>
                <a:lnTo>
                  <a:pt x="12122" y="117398"/>
                </a:lnTo>
                <a:lnTo>
                  <a:pt x="12122" y="104063"/>
                </a:lnTo>
                <a:lnTo>
                  <a:pt x="34259" y="108089"/>
                </a:lnTo>
                <a:cubicBezTo>
                  <a:pt x="35178" y="106461"/>
                  <a:pt x="37038" y="105397"/>
                  <a:pt x="39167" y="105397"/>
                </a:cubicBezTo>
                <a:cubicBezTo>
                  <a:pt x="41587" y="105397"/>
                  <a:pt x="43660" y="106773"/>
                  <a:pt x="44503" y="108730"/>
                </a:cubicBezTo>
                <a:lnTo>
                  <a:pt x="68563" y="108730"/>
                </a:lnTo>
                <a:lnTo>
                  <a:pt x="33393" y="60000"/>
                </a:lnTo>
                <a:lnTo>
                  <a:pt x="766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39"/>
          <p:cNvSpPr/>
          <p:nvPr/>
        </p:nvSpPr>
        <p:spPr>
          <a:xfrm>
            <a:off x="8134981" y="3136132"/>
            <a:ext cx="241648" cy="22620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8392" y="109921"/>
                </a:moveTo>
                <a:cubicBezTo>
                  <a:pt x="58392" y="109945"/>
                  <a:pt x="61607" y="110494"/>
                  <a:pt x="61607" y="109921"/>
                </a:cubicBezTo>
                <a:lnTo>
                  <a:pt x="61607" y="109851"/>
                </a:lnTo>
                <a:cubicBezTo>
                  <a:pt x="80929" y="103093"/>
                  <a:pt x="90538" y="98937"/>
                  <a:pt x="110790" y="107213"/>
                </a:cubicBezTo>
                <a:lnTo>
                  <a:pt x="111142" y="20850"/>
                </a:lnTo>
                <a:lnTo>
                  <a:pt x="105743" y="20850"/>
                </a:lnTo>
                <a:cubicBezTo>
                  <a:pt x="105821" y="46504"/>
                  <a:pt x="105899" y="72157"/>
                  <a:pt x="105976" y="97811"/>
                </a:cubicBezTo>
                <a:cubicBezTo>
                  <a:pt x="91995" y="91718"/>
                  <a:pt x="76016" y="96522"/>
                  <a:pt x="61607" y="109411"/>
                </a:cubicBezTo>
                <a:lnTo>
                  <a:pt x="61607" y="20850"/>
                </a:lnTo>
                <a:lnTo>
                  <a:pt x="61607" y="17030"/>
                </a:lnTo>
                <a:lnTo>
                  <a:pt x="61607" y="15907"/>
                </a:lnTo>
                <a:cubicBezTo>
                  <a:pt x="70238" y="5918"/>
                  <a:pt x="78364" y="83"/>
                  <a:pt x="89113" y="0"/>
                </a:cubicBezTo>
                <a:cubicBezTo>
                  <a:pt x="93999" y="-36"/>
                  <a:pt x="99427" y="1114"/>
                  <a:pt x="105691" y="3604"/>
                </a:cubicBezTo>
                <a:cubicBezTo>
                  <a:pt x="105705" y="8079"/>
                  <a:pt x="105718" y="12555"/>
                  <a:pt x="105732" y="17030"/>
                </a:cubicBezTo>
                <a:lnTo>
                  <a:pt x="115580" y="16954"/>
                </a:lnTo>
                <a:lnTo>
                  <a:pt x="115580" y="29213"/>
                </a:lnTo>
                <a:lnTo>
                  <a:pt x="120000" y="29213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29213"/>
                </a:lnTo>
                <a:lnTo>
                  <a:pt x="3795" y="29213"/>
                </a:lnTo>
                <a:lnTo>
                  <a:pt x="3795" y="16954"/>
                </a:lnTo>
                <a:lnTo>
                  <a:pt x="14267" y="17030"/>
                </a:lnTo>
                <a:cubicBezTo>
                  <a:pt x="14281" y="12555"/>
                  <a:pt x="14294" y="8079"/>
                  <a:pt x="14308" y="3604"/>
                </a:cubicBezTo>
                <a:cubicBezTo>
                  <a:pt x="20572" y="1114"/>
                  <a:pt x="26000" y="-36"/>
                  <a:pt x="30886" y="0"/>
                </a:cubicBezTo>
                <a:cubicBezTo>
                  <a:pt x="41635" y="83"/>
                  <a:pt x="49761" y="5918"/>
                  <a:pt x="58392" y="15907"/>
                </a:cubicBezTo>
                <a:lnTo>
                  <a:pt x="58392" y="17030"/>
                </a:lnTo>
                <a:lnTo>
                  <a:pt x="58392" y="20850"/>
                </a:lnTo>
                <a:lnTo>
                  <a:pt x="58392" y="109411"/>
                </a:lnTo>
                <a:cubicBezTo>
                  <a:pt x="43983" y="96522"/>
                  <a:pt x="28004" y="91718"/>
                  <a:pt x="14023" y="97811"/>
                </a:cubicBezTo>
                <a:lnTo>
                  <a:pt x="14256" y="20850"/>
                </a:lnTo>
                <a:lnTo>
                  <a:pt x="8857" y="20850"/>
                </a:lnTo>
                <a:lnTo>
                  <a:pt x="8504" y="106459"/>
                </a:lnTo>
                <a:cubicBezTo>
                  <a:pt x="28638" y="97578"/>
                  <a:pt x="40064" y="103903"/>
                  <a:pt x="58392" y="109851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39"/>
          <p:cNvSpPr txBox="1"/>
          <p:nvPr/>
        </p:nvSpPr>
        <p:spPr>
          <a:xfrm>
            <a:off x="5112994" y="1424826"/>
            <a:ext cx="3874599" cy="1937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pl-PL" sz="2000" dirty="0">
                <a:solidFill>
                  <a:srgbClr val="797B4F"/>
                </a:solidFill>
                <a:hlinkClick r:id="rId3"/>
              </a:rPr>
              <a:t>Godziny otwarcia </a:t>
            </a:r>
            <a:r>
              <a:rPr lang="pl-PL" sz="2000" dirty="0">
                <a:solidFill>
                  <a:srgbClr val="797B4F"/>
                </a:solidFill>
              </a:rPr>
              <a:t>oraz </a:t>
            </a:r>
            <a:r>
              <a:rPr lang="pl-PL" sz="2000" dirty="0">
                <a:solidFill>
                  <a:srgbClr val="797B4F"/>
                </a:solidFill>
                <a:hlinkClick r:id="rId4"/>
              </a:rPr>
              <a:t>lokalizacje</a:t>
            </a:r>
            <a:r>
              <a:rPr lang="pl-PL" sz="2000" dirty="0">
                <a:solidFill>
                  <a:srgbClr val="797B4F"/>
                </a:solidFill>
              </a:rPr>
              <a:t> i dane kontaktowe bibliotek Politechniki Wrocławskiej można znaleźć</a:t>
            </a:r>
            <a:br>
              <a:rPr lang="pl-PL" sz="2000" dirty="0">
                <a:solidFill>
                  <a:srgbClr val="797B4F"/>
                </a:solidFill>
              </a:rPr>
            </a:br>
            <a:r>
              <a:rPr lang="pl-PL" sz="2000" dirty="0">
                <a:solidFill>
                  <a:srgbClr val="797B4F"/>
                </a:solidFill>
              </a:rPr>
              <a:t>na stronie internetowej.</a:t>
            </a:r>
          </a:p>
          <a:p>
            <a:pPr lvl="0"/>
            <a:endParaRPr lang="pl-PL" sz="1600" dirty="0">
              <a:solidFill>
                <a:srgbClr val="797B4F"/>
              </a:solidFill>
            </a:endParaRP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5FD8BEB7-05BA-4757-A60C-6CF18823F61E}"/>
              </a:ext>
            </a:extLst>
          </p:cNvPr>
          <p:cNvGrpSpPr/>
          <p:nvPr/>
        </p:nvGrpSpPr>
        <p:grpSpPr>
          <a:xfrm>
            <a:off x="950610" y="1424826"/>
            <a:ext cx="3462062" cy="2205064"/>
            <a:chOff x="950610" y="1424826"/>
            <a:chExt cx="3462062" cy="2205064"/>
          </a:xfrm>
        </p:grpSpPr>
        <p:pic>
          <p:nvPicPr>
            <p:cNvPr id="3" name="Obraz 2">
              <a:extLst>
                <a:ext uri="{FF2B5EF4-FFF2-40B4-BE49-F238E27FC236}">
                  <a16:creationId xmlns:a16="http://schemas.microsoft.com/office/drawing/2014/main" id="{17F23E0E-B5BD-45A1-9508-44E8E54324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4322" t="16480" r="1814" b="22530"/>
            <a:stretch/>
          </p:blipFill>
          <p:spPr>
            <a:xfrm>
              <a:off x="950610" y="1424826"/>
              <a:ext cx="3462062" cy="2205064"/>
            </a:xfrm>
            <a:prstGeom prst="rect">
              <a:avLst/>
            </a:prstGeom>
          </p:spPr>
        </p:pic>
        <p:pic>
          <p:nvPicPr>
            <p:cNvPr id="4" name="Obraz 3">
              <a:extLst>
                <a:ext uri="{FF2B5EF4-FFF2-40B4-BE49-F238E27FC236}">
                  <a16:creationId xmlns:a16="http://schemas.microsoft.com/office/drawing/2014/main" id="{673B04D6-A2AD-4F01-B760-B653D20F5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3041" y="2620241"/>
              <a:ext cx="657225" cy="152400"/>
            </a:xfrm>
            <a:prstGeom prst="rect">
              <a:avLst/>
            </a:prstGeom>
          </p:spPr>
        </p:pic>
      </p:grpSp>
      <p:sp>
        <p:nvSpPr>
          <p:cNvPr id="6" name="Prostokąt 5">
            <a:extLst>
              <a:ext uri="{FF2B5EF4-FFF2-40B4-BE49-F238E27FC236}">
                <a16:creationId xmlns:a16="http://schemas.microsoft.com/office/drawing/2014/main" id="{4ECB4B20-1A3C-4AA6-83CF-8FB17C04CEC6}"/>
              </a:ext>
            </a:extLst>
          </p:cNvPr>
          <p:cNvSpPr/>
          <p:nvPr/>
        </p:nvSpPr>
        <p:spPr>
          <a:xfrm>
            <a:off x="6533462" y="4357499"/>
            <a:ext cx="2228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l-PL" sz="1600" b="1" dirty="0">
                <a:solidFill>
                  <a:srgbClr val="FFFFFF"/>
                </a:solidFill>
              </a:rPr>
              <a:t>biblioteka.pwr.edu.pl</a:t>
            </a:r>
          </a:p>
        </p:txBody>
      </p:sp>
    </p:spTree>
    <p:extLst>
      <p:ext uri="{BB962C8B-B14F-4D97-AF65-F5344CB8AC3E}">
        <p14:creationId xmlns:p14="http://schemas.microsoft.com/office/powerpoint/2010/main" val="3885517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>
            <a:spLocks noGrp="1"/>
          </p:cNvSpPr>
          <p:nvPr>
            <p:ph type="body" idx="1"/>
          </p:nvPr>
        </p:nvSpPr>
        <p:spPr>
          <a:xfrm>
            <a:off x="179512" y="3274298"/>
            <a:ext cx="417646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pl-PL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Aktywacja konta bibliotecznego</a:t>
            </a:r>
            <a:endParaRPr sz="3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8"/>
          <p:cNvSpPr txBox="1">
            <a:spLocks noGrp="1"/>
          </p:cNvSpPr>
          <p:nvPr>
            <p:ph type="body" idx="2"/>
          </p:nvPr>
        </p:nvSpPr>
        <p:spPr>
          <a:xfrm>
            <a:off x="179512" y="4299942"/>
            <a:ext cx="4176464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pl-PL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Zdalnie lub stacjonarnie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56"/>
          <p:cNvSpPr txBox="1">
            <a:spLocks noGrp="1"/>
          </p:cNvSpPr>
          <p:nvPr>
            <p:ph type="body" idx="1"/>
          </p:nvPr>
        </p:nvSpPr>
        <p:spPr>
          <a:xfrm>
            <a:off x="2448272" y="410369"/>
            <a:ext cx="669572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pl-PL" sz="4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Aktywacja konta</a:t>
            </a:r>
            <a:endParaRPr sz="4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2" name="Google Shape;842;p56"/>
          <p:cNvGrpSpPr/>
          <p:nvPr/>
        </p:nvGrpSpPr>
        <p:grpSpPr>
          <a:xfrm>
            <a:off x="3570994" y="1367423"/>
            <a:ext cx="3542614" cy="1191249"/>
            <a:chOff x="3312560" y="1055587"/>
            <a:chExt cx="3534291" cy="1642425"/>
          </a:xfrm>
        </p:grpSpPr>
        <p:sp>
          <p:nvSpPr>
            <p:cNvPr id="843" name="Google Shape;843;p56"/>
            <p:cNvSpPr txBox="1"/>
            <p:nvPr/>
          </p:nvSpPr>
          <p:spPr>
            <a:xfrm>
              <a:off x="3365092" y="1644998"/>
              <a:ext cx="3481759" cy="1053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1450" marR="0" lvl="0" indent="-171450" algn="l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pl-PL" sz="20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osobiście w każdej Bibliotece </a:t>
              </a:r>
              <a:r>
                <a:rPr lang="pl-PL" sz="2000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PWr</a:t>
              </a:r>
              <a:r>
                <a:rPr lang="pl-PL" sz="20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;</a:t>
              </a:r>
            </a:p>
            <a:p>
              <a:pPr marL="171450" marR="0" lvl="0" indent="-171450" algn="l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pl-PL" sz="2000" dirty="0">
                  <a:solidFill>
                    <a:schemeClr val="lt1"/>
                  </a:solidFill>
                </a:rPr>
                <a:t>zabierz ważną legitymację.</a:t>
              </a:r>
              <a:endParaRPr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56"/>
            <p:cNvSpPr txBox="1"/>
            <p:nvPr/>
          </p:nvSpPr>
          <p:spPr>
            <a:xfrm>
              <a:off x="3312560" y="1055587"/>
              <a:ext cx="2835932" cy="5894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800" b="1" dirty="0">
                  <a:solidFill>
                    <a:srgbClr val="797B4F"/>
                  </a:solidFill>
                  <a:latin typeface="Arial"/>
                  <a:ea typeface="Arial"/>
                  <a:cs typeface="Arial"/>
                  <a:sym typeface="Arial"/>
                </a:rPr>
                <a:t>Stacjonarnie</a:t>
              </a:r>
              <a:endParaRPr sz="2800" b="1" dirty="0">
                <a:solidFill>
                  <a:srgbClr val="797B4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965;p61">
            <a:extLst>
              <a:ext uri="{FF2B5EF4-FFF2-40B4-BE49-F238E27FC236}">
                <a16:creationId xmlns:a16="http://schemas.microsoft.com/office/drawing/2014/main" id="{F9E1B6DF-AF89-431F-8935-C36C6D57970D}"/>
              </a:ext>
            </a:extLst>
          </p:cNvPr>
          <p:cNvSpPr/>
          <p:nvPr/>
        </p:nvSpPr>
        <p:spPr>
          <a:xfrm rot="8100000">
            <a:off x="2577763" y="1502076"/>
            <a:ext cx="868949" cy="83331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1771" y="88228"/>
                </a:moveTo>
                <a:cubicBezTo>
                  <a:pt x="38964" y="95422"/>
                  <a:pt x="50628" y="95422"/>
                  <a:pt x="57822" y="88228"/>
                </a:cubicBezTo>
                <a:cubicBezTo>
                  <a:pt x="65016" y="81035"/>
                  <a:pt x="65016" y="69371"/>
                  <a:pt x="57822" y="62177"/>
                </a:cubicBezTo>
                <a:cubicBezTo>
                  <a:pt x="50628" y="54983"/>
                  <a:pt x="38964" y="54983"/>
                  <a:pt x="31771" y="62177"/>
                </a:cubicBezTo>
                <a:cubicBezTo>
                  <a:pt x="24577" y="69371"/>
                  <a:pt x="24577" y="81035"/>
                  <a:pt x="31771" y="88228"/>
                </a:cubicBezTo>
                <a:close/>
                <a:moveTo>
                  <a:pt x="14171" y="105828"/>
                </a:moveTo>
                <a:cubicBezTo>
                  <a:pt x="5415" y="97072"/>
                  <a:pt x="0" y="84975"/>
                  <a:pt x="0" y="71614"/>
                </a:cubicBezTo>
                <a:cubicBezTo>
                  <a:pt x="0" y="44892"/>
                  <a:pt x="22189" y="28508"/>
                  <a:pt x="48385" y="23229"/>
                </a:cubicBezTo>
                <a:cubicBezTo>
                  <a:pt x="75836" y="17697"/>
                  <a:pt x="89946" y="12557"/>
                  <a:pt x="120000" y="0"/>
                </a:cubicBezTo>
                <a:cubicBezTo>
                  <a:pt x="107767" y="32982"/>
                  <a:pt x="102953" y="42211"/>
                  <a:pt x="96770" y="71614"/>
                </a:cubicBezTo>
                <a:cubicBezTo>
                  <a:pt x="91889" y="98662"/>
                  <a:pt x="75107" y="120000"/>
                  <a:pt x="48385" y="120000"/>
                </a:cubicBezTo>
                <a:cubicBezTo>
                  <a:pt x="35024" y="120000"/>
                  <a:pt x="22927" y="114584"/>
                  <a:pt x="14171" y="1058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" name="Google Shape;842;p56">
            <a:extLst>
              <a:ext uri="{FF2B5EF4-FFF2-40B4-BE49-F238E27FC236}">
                <a16:creationId xmlns:a16="http://schemas.microsoft.com/office/drawing/2014/main" id="{02438C80-B874-473A-B76A-1128AC276E40}"/>
              </a:ext>
            </a:extLst>
          </p:cNvPr>
          <p:cNvGrpSpPr/>
          <p:nvPr/>
        </p:nvGrpSpPr>
        <p:grpSpPr>
          <a:xfrm>
            <a:off x="3570999" y="3000252"/>
            <a:ext cx="3542610" cy="1778598"/>
            <a:chOff x="3312560" y="1055587"/>
            <a:chExt cx="3534286" cy="2452227"/>
          </a:xfrm>
        </p:grpSpPr>
        <p:sp>
          <p:nvSpPr>
            <p:cNvPr id="17" name="Google Shape;843;p56">
              <a:extLst>
                <a:ext uri="{FF2B5EF4-FFF2-40B4-BE49-F238E27FC236}">
                  <a16:creationId xmlns:a16="http://schemas.microsoft.com/office/drawing/2014/main" id="{12C1BB81-D549-4321-957E-CF383B0687C4}"/>
                </a:ext>
              </a:extLst>
            </p:cNvPr>
            <p:cNvSpPr txBox="1"/>
            <p:nvPr/>
          </p:nvSpPr>
          <p:spPr>
            <a:xfrm>
              <a:off x="3365087" y="1644996"/>
              <a:ext cx="3481759" cy="18628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pl-PL" sz="2000" dirty="0">
                  <a:solidFill>
                    <a:schemeClr val="lt1"/>
                  </a:solidFill>
                </a:rPr>
                <a:t>prześlij wypełniony formularz i skan legitymacji;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pl-PL" sz="2000" dirty="0">
                  <a:solidFill>
                    <a:schemeClr val="lt1"/>
                  </a:solidFill>
                </a:rPr>
                <a:t>skorzystaj z maila studenckiego.</a:t>
              </a:r>
            </a:p>
          </p:txBody>
        </p:sp>
        <p:sp>
          <p:nvSpPr>
            <p:cNvPr id="18" name="Google Shape;844;p56">
              <a:extLst>
                <a:ext uri="{FF2B5EF4-FFF2-40B4-BE49-F238E27FC236}">
                  <a16:creationId xmlns:a16="http://schemas.microsoft.com/office/drawing/2014/main" id="{20C9AFAD-BD67-4E77-AC8B-F44E142AB54E}"/>
                </a:ext>
              </a:extLst>
            </p:cNvPr>
            <p:cNvSpPr txBox="1"/>
            <p:nvPr/>
          </p:nvSpPr>
          <p:spPr>
            <a:xfrm>
              <a:off x="3312560" y="1055587"/>
              <a:ext cx="2835932" cy="5894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800" b="1" dirty="0">
                  <a:solidFill>
                    <a:srgbClr val="797B4F"/>
                  </a:solidFill>
                  <a:latin typeface="Arial"/>
                  <a:ea typeface="Arial"/>
                  <a:cs typeface="Arial"/>
                  <a:sym typeface="Arial"/>
                </a:rPr>
                <a:t>Zdalnie</a:t>
              </a:r>
              <a:endParaRPr sz="2800" b="1" dirty="0">
                <a:solidFill>
                  <a:srgbClr val="797B4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919;p60">
            <a:extLst>
              <a:ext uri="{FF2B5EF4-FFF2-40B4-BE49-F238E27FC236}">
                <a16:creationId xmlns:a16="http://schemas.microsoft.com/office/drawing/2014/main" id="{45CB24FB-5EBD-433B-B855-AB118455F579}"/>
              </a:ext>
            </a:extLst>
          </p:cNvPr>
          <p:cNvSpPr/>
          <p:nvPr/>
        </p:nvSpPr>
        <p:spPr>
          <a:xfrm>
            <a:off x="2541139" y="3358707"/>
            <a:ext cx="942196" cy="79668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5880" y="100923"/>
                </a:moveTo>
                <a:lnTo>
                  <a:pt x="43780" y="108554"/>
                </a:lnTo>
                <a:lnTo>
                  <a:pt x="76219" y="108554"/>
                </a:lnTo>
                <a:lnTo>
                  <a:pt x="74119" y="100923"/>
                </a:lnTo>
                <a:close/>
                <a:moveTo>
                  <a:pt x="17368" y="4644"/>
                </a:moveTo>
                <a:lnTo>
                  <a:pt x="17368" y="64398"/>
                </a:lnTo>
                <a:lnTo>
                  <a:pt x="102631" y="64398"/>
                </a:lnTo>
                <a:lnTo>
                  <a:pt x="102631" y="4644"/>
                </a:lnTo>
                <a:close/>
                <a:moveTo>
                  <a:pt x="11052" y="0"/>
                </a:moveTo>
                <a:lnTo>
                  <a:pt x="108947" y="0"/>
                </a:lnTo>
                <a:lnTo>
                  <a:pt x="108947" y="69042"/>
                </a:lnTo>
                <a:lnTo>
                  <a:pt x="108965" y="69042"/>
                </a:lnTo>
                <a:lnTo>
                  <a:pt x="120000" y="113859"/>
                </a:lnTo>
                <a:lnTo>
                  <a:pt x="120000" y="119999"/>
                </a:lnTo>
                <a:lnTo>
                  <a:pt x="0" y="119999"/>
                </a:lnTo>
                <a:lnTo>
                  <a:pt x="0" y="113859"/>
                </a:lnTo>
                <a:lnTo>
                  <a:pt x="11034" y="69042"/>
                </a:lnTo>
                <a:lnTo>
                  <a:pt x="11052" y="690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334;p35">
            <a:extLst>
              <a:ext uri="{FF2B5EF4-FFF2-40B4-BE49-F238E27FC236}">
                <a16:creationId xmlns:a16="http://schemas.microsoft.com/office/drawing/2014/main" id="{F4A5CB41-E61A-44A7-A655-7BF39C777628}"/>
              </a:ext>
            </a:extLst>
          </p:cNvPr>
          <p:cNvSpPr txBox="1"/>
          <p:nvPr/>
        </p:nvSpPr>
        <p:spPr>
          <a:xfrm>
            <a:off x="4876800" y="3150751"/>
            <a:ext cx="270856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>
                <a:solidFill>
                  <a:srgbClr val="797B4F"/>
                </a:solidFill>
              </a:rPr>
              <a:t>b</a:t>
            </a:r>
            <a:r>
              <a:rPr lang="pl-PL" b="1" dirty="0">
                <a:solidFill>
                  <a:srgbClr val="797B4F"/>
                </a:solidFill>
                <a:latin typeface="Arial"/>
                <a:ea typeface="Arial"/>
                <a:cs typeface="Arial"/>
                <a:sym typeface="Arial"/>
              </a:rPr>
              <a:t>iblioteka.wyp@pwr.edu.pl</a:t>
            </a:r>
            <a:endParaRPr b="1" dirty="0">
              <a:solidFill>
                <a:srgbClr val="797B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2214C4C-F3F6-44E6-9C6D-4B5321A61B83}"/>
              </a:ext>
            </a:extLst>
          </p:cNvPr>
          <p:cNvSpPr/>
          <p:nvPr/>
        </p:nvSpPr>
        <p:spPr>
          <a:xfrm>
            <a:off x="4911437" y="951924"/>
            <a:ext cx="42325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FFFFFF"/>
                </a:solidFill>
              </a:rPr>
              <a:t>https://biblioteka.pwr.edu.pl/e-informator/zapisy-do-biblioteki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5"/>
          <p:cNvSpPr txBox="1">
            <a:spLocks noGrp="1"/>
          </p:cNvSpPr>
          <p:nvPr>
            <p:ph type="body" idx="1"/>
          </p:nvPr>
        </p:nvSpPr>
        <p:spPr>
          <a:xfrm>
            <a:off x="0" y="218283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pl-PL" sz="4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Limity wypożyczeń książek</a:t>
            </a:r>
            <a:endParaRPr sz="4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45"/>
          <p:cNvSpPr/>
          <p:nvPr/>
        </p:nvSpPr>
        <p:spPr>
          <a:xfrm rot="1792415">
            <a:off x="3712712" y="1546733"/>
            <a:ext cx="1718575" cy="1481530"/>
          </a:xfrm>
          <a:prstGeom prst="hexagon">
            <a:avLst>
              <a:gd name="adj" fmla="val 29014"/>
              <a:gd name="vf" fmla="val 115470"/>
            </a:avLst>
          </a:prstGeom>
          <a:solidFill>
            <a:srgbClr val="797B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97B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45"/>
          <p:cNvSpPr/>
          <p:nvPr/>
        </p:nvSpPr>
        <p:spPr>
          <a:xfrm rot="-1800000">
            <a:off x="2891501" y="2920057"/>
            <a:ext cx="1718575" cy="1481530"/>
          </a:xfrm>
          <a:prstGeom prst="hexagon">
            <a:avLst>
              <a:gd name="adj" fmla="val 29014"/>
              <a:gd name="vf" fmla="val 115470"/>
            </a:avLst>
          </a:prstGeom>
          <a:solidFill>
            <a:srgbClr val="797B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97B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45"/>
          <p:cNvSpPr/>
          <p:nvPr/>
        </p:nvSpPr>
        <p:spPr>
          <a:xfrm rot="-1800000">
            <a:off x="4539228" y="2920059"/>
            <a:ext cx="1718575" cy="1481530"/>
          </a:xfrm>
          <a:prstGeom prst="hexagon">
            <a:avLst>
              <a:gd name="adj" fmla="val 29014"/>
              <a:gd name="vf" fmla="val 115470"/>
            </a:avLst>
          </a:prstGeom>
          <a:solidFill>
            <a:srgbClr val="797B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97B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45"/>
          <p:cNvSpPr/>
          <p:nvPr/>
        </p:nvSpPr>
        <p:spPr>
          <a:xfrm rot="1792415">
            <a:off x="4066801" y="2205825"/>
            <a:ext cx="1010781" cy="871363"/>
          </a:xfrm>
          <a:prstGeom prst="hexagon">
            <a:avLst>
              <a:gd name="adj" fmla="val 29014"/>
              <a:gd name="vf" fmla="val 11547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45"/>
          <p:cNvSpPr/>
          <p:nvPr/>
        </p:nvSpPr>
        <p:spPr>
          <a:xfrm rot="-1800000">
            <a:off x="3245397" y="2866897"/>
            <a:ext cx="1010781" cy="871363"/>
          </a:xfrm>
          <a:prstGeom prst="hexagon">
            <a:avLst>
              <a:gd name="adj" fmla="val 29014"/>
              <a:gd name="vf" fmla="val 11547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45"/>
          <p:cNvSpPr/>
          <p:nvPr/>
        </p:nvSpPr>
        <p:spPr>
          <a:xfrm rot="-1800000">
            <a:off x="4893124" y="2866899"/>
            <a:ext cx="1010781" cy="871363"/>
          </a:xfrm>
          <a:prstGeom prst="hexagon">
            <a:avLst>
              <a:gd name="adj" fmla="val 29014"/>
              <a:gd name="vf" fmla="val 11547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45"/>
          <p:cNvSpPr txBox="1"/>
          <p:nvPr/>
        </p:nvSpPr>
        <p:spPr>
          <a:xfrm>
            <a:off x="3486598" y="2979414"/>
            <a:ext cx="55518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 b="1" dirty="0">
                <a:solidFill>
                  <a:srgbClr val="797B4F"/>
                </a:solidFill>
              </a:rPr>
              <a:t>6</a:t>
            </a:r>
            <a:endParaRPr sz="3600" b="1" dirty="0">
              <a:solidFill>
                <a:srgbClr val="797B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45"/>
          <p:cNvSpPr txBox="1"/>
          <p:nvPr/>
        </p:nvSpPr>
        <p:spPr>
          <a:xfrm>
            <a:off x="5120920" y="2979414"/>
            <a:ext cx="55518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 b="1" dirty="0">
                <a:solidFill>
                  <a:srgbClr val="797B4F"/>
                </a:solidFill>
              </a:rPr>
              <a:t>3</a:t>
            </a:r>
            <a:endParaRPr sz="3600" b="1" dirty="0">
              <a:solidFill>
                <a:srgbClr val="797B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45"/>
          <p:cNvSpPr txBox="1"/>
          <p:nvPr/>
        </p:nvSpPr>
        <p:spPr>
          <a:xfrm>
            <a:off x="4175759" y="2318340"/>
            <a:ext cx="77205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 b="1" dirty="0">
                <a:solidFill>
                  <a:srgbClr val="797B4F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3600" b="1" dirty="0">
              <a:solidFill>
                <a:srgbClr val="797B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45"/>
          <p:cNvSpPr txBox="1"/>
          <p:nvPr/>
        </p:nvSpPr>
        <p:spPr>
          <a:xfrm>
            <a:off x="266701" y="3229144"/>
            <a:ext cx="26710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>
                <a:solidFill>
                  <a:srgbClr val="797B4F"/>
                </a:solidFill>
              </a:rPr>
              <a:t>Wypożyczenie na 6 miesięcy</a:t>
            </a:r>
            <a:endParaRPr b="1" dirty="0">
              <a:solidFill>
                <a:srgbClr val="797B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45"/>
          <p:cNvSpPr txBox="1"/>
          <p:nvPr/>
        </p:nvSpPr>
        <p:spPr>
          <a:xfrm>
            <a:off x="6228184" y="3229144"/>
            <a:ext cx="259228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>
                <a:solidFill>
                  <a:srgbClr val="797B4F"/>
                </a:solidFill>
                <a:latin typeface="Arial"/>
                <a:ea typeface="Arial"/>
                <a:cs typeface="Arial"/>
                <a:sym typeface="Arial"/>
              </a:rPr>
              <a:t>3 dni na odbiór zamówienia</a:t>
            </a:r>
            <a:endParaRPr b="1" dirty="0">
              <a:solidFill>
                <a:srgbClr val="797B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45"/>
          <p:cNvSpPr txBox="1"/>
          <p:nvPr/>
        </p:nvSpPr>
        <p:spPr>
          <a:xfrm>
            <a:off x="5444941" y="1848459"/>
            <a:ext cx="279989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>
                <a:solidFill>
                  <a:srgbClr val="797B4F"/>
                </a:solidFill>
              </a:rPr>
              <a:t>10 książek w każdej Bibliotece</a:t>
            </a:r>
            <a:endParaRPr b="1" dirty="0">
              <a:solidFill>
                <a:srgbClr val="797B4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9751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5"/>
          <p:cNvSpPr txBox="1">
            <a:spLocks noGrp="1"/>
          </p:cNvSpPr>
          <p:nvPr>
            <p:ph type="body" idx="1"/>
          </p:nvPr>
        </p:nvSpPr>
        <p:spPr>
          <a:xfrm>
            <a:off x="0" y="218283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pl-PL" sz="4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Logowanie</a:t>
            </a:r>
            <a:endParaRPr sz="4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C32B24E2-D90D-4F35-A646-5F836373CF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19" b="89960" l="9804" r="89869">
                        <a14:foregroundMark x1="15359" y1="10643" x2="41503" y2="17269"/>
                        <a14:foregroundMark x1="41503" y1="17269" x2="65033" y2="18474"/>
                        <a14:foregroundMark x1="13072" y1="4819" x2="80719" y2="58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9275" y="1234440"/>
            <a:ext cx="2367277" cy="3852627"/>
          </a:xfrm>
          <a:prstGeom prst="rect">
            <a:avLst/>
          </a:prstGeom>
        </p:spPr>
      </p:pic>
      <p:sp>
        <p:nvSpPr>
          <p:cNvPr id="16" name="Google Shape;345;p35">
            <a:extLst>
              <a:ext uri="{FF2B5EF4-FFF2-40B4-BE49-F238E27FC236}">
                <a16:creationId xmlns:a16="http://schemas.microsoft.com/office/drawing/2014/main" id="{C598413E-72B7-4CD2-8082-FDDF5FF324F8}"/>
              </a:ext>
            </a:extLst>
          </p:cNvPr>
          <p:cNvSpPr txBox="1"/>
          <p:nvPr/>
        </p:nvSpPr>
        <p:spPr>
          <a:xfrm>
            <a:off x="3900547" y="2091603"/>
            <a:ext cx="3954021" cy="200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pl-PL" dirty="0">
                <a:solidFill>
                  <a:srgbClr val="595959"/>
                </a:solidFill>
                <a:latin typeface="+mn-lt"/>
                <a:ea typeface="Cambria"/>
                <a:cs typeface="Cambria"/>
                <a:sym typeface="Cambria"/>
              </a:rPr>
              <a:t>ID UŻYTKOWIKA</a:t>
            </a:r>
            <a:r>
              <a:rPr lang="pl-PL" i="1" dirty="0">
                <a:solidFill>
                  <a:srgbClr val="595959"/>
                </a:solidFill>
                <a:latin typeface="+mn-lt"/>
                <a:ea typeface="Cambria"/>
                <a:cs typeface="Cambria"/>
                <a:sym typeface="Cambria"/>
              </a:rPr>
              <a:t>:</a:t>
            </a:r>
          </a:p>
          <a:p>
            <a:pPr lvl="0" algn="ctr"/>
            <a:r>
              <a:rPr lang="pl-PL" dirty="0">
                <a:solidFill>
                  <a:srgbClr val="595959"/>
                </a:solidFill>
                <a:latin typeface="+mn-lt"/>
                <a:ea typeface="Cambria"/>
                <a:cs typeface="Cambria"/>
                <a:sym typeface="Cambria"/>
              </a:rPr>
              <a:t>Nr indeksu </a:t>
            </a:r>
          </a:p>
          <a:p>
            <a:pPr lvl="0" algn="ctr"/>
            <a:endParaRPr lang="pl-PL" i="1" dirty="0">
              <a:solidFill>
                <a:srgbClr val="595959"/>
              </a:solidFill>
              <a:latin typeface="+mn-lt"/>
              <a:ea typeface="Cambria"/>
              <a:cs typeface="Cambria"/>
              <a:sym typeface="Cambria"/>
            </a:endParaRPr>
          </a:p>
          <a:p>
            <a:pPr lvl="0" algn="ctr"/>
            <a:r>
              <a:rPr lang="pl-PL" dirty="0">
                <a:solidFill>
                  <a:srgbClr val="595959"/>
                </a:solidFill>
                <a:latin typeface="+mn-lt"/>
                <a:ea typeface="Cambria"/>
                <a:cs typeface="Cambria"/>
                <a:sym typeface="Cambria"/>
              </a:rPr>
              <a:t>Przed pierwszym logowaniem należy zresetować hasło.</a:t>
            </a:r>
          </a:p>
        </p:txBody>
      </p:sp>
      <p:grpSp>
        <p:nvGrpSpPr>
          <p:cNvPr id="17" name="Grupa 16">
            <a:extLst>
              <a:ext uri="{FF2B5EF4-FFF2-40B4-BE49-F238E27FC236}">
                <a16:creationId xmlns:a16="http://schemas.microsoft.com/office/drawing/2014/main" id="{A3B5AC27-4B1D-4448-A0A4-425CD3AE331F}"/>
              </a:ext>
            </a:extLst>
          </p:cNvPr>
          <p:cNvGrpSpPr/>
          <p:nvPr/>
        </p:nvGrpSpPr>
        <p:grpSpPr>
          <a:xfrm>
            <a:off x="7015477" y="3841480"/>
            <a:ext cx="1952504" cy="1302020"/>
            <a:chOff x="495831" y="1025899"/>
            <a:chExt cx="1952504" cy="1302020"/>
          </a:xfrm>
        </p:grpSpPr>
        <p:grpSp>
          <p:nvGrpSpPr>
            <p:cNvPr id="18" name="Google Shape;332;p35">
              <a:extLst>
                <a:ext uri="{FF2B5EF4-FFF2-40B4-BE49-F238E27FC236}">
                  <a16:creationId xmlns:a16="http://schemas.microsoft.com/office/drawing/2014/main" id="{9272A22A-69C8-463E-8FC6-4B8012118A7B}"/>
                </a:ext>
              </a:extLst>
            </p:cNvPr>
            <p:cNvGrpSpPr/>
            <p:nvPr/>
          </p:nvGrpSpPr>
          <p:grpSpPr>
            <a:xfrm>
              <a:off x="495831" y="1464561"/>
              <a:ext cx="1952504" cy="863358"/>
              <a:chOff x="803640" y="3362835"/>
              <a:chExt cx="2059657" cy="863358"/>
            </a:xfrm>
          </p:grpSpPr>
          <p:sp>
            <p:nvSpPr>
              <p:cNvPr id="20" name="Google Shape;333;p35">
                <a:extLst>
                  <a:ext uri="{FF2B5EF4-FFF2-40B4-BE49-F238E27FC236}">
                    <a16:creationId xmlns:a16="http://schemas.microsoft.com/office/drawing/2014/main" id="{7EB9FEBA-0A75-46C4-BD3A-D38D2D4E73C8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l-PL" sz="1200" dirty="0">
                    <a:solidFill>
                      <a:srgbClr val="797B4F"/>
                    </a:solidFill>
                    <a:latin typeface="Arial"/>
                    <a:ea typeface="Arial"/>
                    <a:cs typeface="Arial"/>
                    <a:sym typeface="Arial"/>
                  </a:rPr>
                  <a:t>Moje konto</a:t>
                </a:r>
                <a:endParaRPr sz="1200" dirty="0">
                  <a:solidFill>
                    <a:srgbClr val="797B4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334;p35">
                <a:extLst>
                  <a:ext uri="{FF2B5EF4-FFF2-40B4-BE49-F238E27FC236}">
                    <a16:creationId xmlns:a16="http://schemas.microsoft.com/office/drawing/2014/main" id="{8AC87905-6190-4B80-BDFD-094262EC42DD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l-PL" sz="1200" b="1" dirty="0">
                    <a:solidFill>
                      <a:srgbClr val="797B4F"/>
                    </a:solidFill>
                  </a:rPr>
                  <a:t>b</a:t>
                </a:r>
                <a:r>
                  <a:rPr lang="pl-PL" sz="1200" b="1" dirty="0">
                    <a:solidFill>
                      <a:srgbClr val="797B4F"/>
                    </a:solidFill>
                    <a:latin typeface="Arial"/>
                    <a:ea typeface="Arial"/>
                    <a:cs typeface="Arial"/>
                    <a:sym typeface="Arial"/>
                  </a:rPr>
                  <a:t>iblioteka.pwr.edu.pl</a:t>
                </a:r>
                <a:endParaRPr sz="1200" b="1" dirty="0">
                  <a:solidFill>
                    <a:srgbClr val="797B4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897;p60">
              <a:extLst>
                <a:ext uri="{FF2B5EF4-FFF2-40B4-BE49-F238E27FC236}">
                  <a16:creationId xmlns:a16="http://schemas.microsoft.com/office/drawing/2014/main" id="{E0A5B0CB-B83C-4CDB-9BA4-BF4DA4109BCB}"/>
                </a:ext>
              </a:extLst>
            </p:cNvPr>
            <p:cNvSpPr/>
            <p:nvPr/>
          </p:nvSpPr>
          <p:spPr>
            <a:xfrm rot="-5400000">
              <a:off x="1278339" y="1025771"/>
              <a:ext cx="387486" cy="38774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8780" y="88243"/>
                  </a:moveTo>
                  <a:cubicBezTo>
                    <a:pt x="21351" y="84944"/>
                    <a:pt x="14517" y="80365"/>
                    <a:pt x="8667" y="74602"/>
                  </a:cubicBezTo>
                  <a:cubicBezTo>
                    <a:pt x="11188" y="83720"/>
                    <a:pt x="16125" y="91832"/>
                    <a:pt x="22752" y="98217"/>
                  </a:cubicBezTo>
                  <a:cubicBezTo>
                    <a:pt x="25154" y="95082"/>
                    <a:pt x="27145" y="91727"/>
                    <a:pt x="28780" y="88243"/>
                  </a:cubicBezTo>
                  <a:close/>
                  <a:moveTo>
                    <a:pt x="29516" y="32485"/>
                  </a:moveTo>
                  <a:cubicBezTo>
                    <a:pt x="27786" y="28646"/>
                    <a:pt x="25663" y="24941"/>
                    <a:pt x="23042" y="21501"/>
                  </a:cubicBezTo>
                  <a:cubicBezTo>
                    <a:pt x="15792" y="28386"/>
                    <a:pt x="10518" y="37314"/>
                    <a:pt x="8119" y="47360"/>
                  </a:cubicBezTo>
                  <a:cubicBezTo>
                    <a:pt x="14267" y="41039"/>
                    <a:pt x="21545" y="36024"/>
                    <a:pt x="29516" y="32485"/>
                  </a:cubicBezTo>
                  <a:close/>
                  <a:moveTo>
                    <a:pt x="35247" y="62987"/>
                  </a:moveTo>
                  <a:lnTo>
                    <a:pt x="8552" y="62987"/>
                  </a:lnTo>
                  <a:cubicBezTo>
                    <a:pt x="14807" y="70885"/>
                    <a:pt x="22814" y="77023"/>
                    <a:pt x="31804" y="81056"/>
                  </a:cubicBezTo>
                  <a:cubicBezTo>
                    <a:pt x="33825" y="75194"/>
                    <a:pt x="34991" y="69108"/>
                    <a:pt x="35247" y="62987"/>
                  </a:cubicBezTo>
                  <a:close/>
                  <a:moveTo>
                    <a:pt x="35257" y="56211"/>
                  </a:moveTo>
                  <a:cubicBezTo>
                    <a:pt x="34993" y="50658"/>
                    <a:pt x="33989" y="45137"/>
                    <a:pt x="32275" y="39790"/>
                  </a:cubicBezTo>
                  <a:cubicBezTo>
                    <a:pt x="23987" y="43555"/>
                    <a:pt x="16555" y="49115"/>
                    <a:pt x="10603" y="56211"/>
                  </a:cubicBezTo>
                  <a:close/>
                  <a:moveTo>
                    <a:pt x="55368" y="94684"/>
                  </a:moveTo>
                  <a:cubicBezTo>
                    <a:pt x="48332" y="94421"/>
                    <a:pt x="41457" y="93072"/>
                    <a:pt x="34944" y="90774"/>
                  </a:cubicBezTo>
                  <a:cubicBezTo>
                    <a:pt x="33031" y="94900"/>
                    <a:pt x="30670" y="98866"/>
                    <a:pt x="27809" y="102563"/>
                  </a:cubicBezTo>
                  <a:cubicBezTo>
                    <a:pt x="35585" y="108484"/>
                    <a:pt x="45059" y="112279"/>
                    <a:pt x="55368" y="113143"/>
                  </a:cubicBezTo>
                  <a:close/>
                  <a:moveTo>
                    <a:pt x="55368" y="62987"/>
                  </a:moveTo>
                  <a:lnTo>
                    <a:pt x="41900" y="62987"/>
                  </a:lnTo>
                  <a:cubicBezTo>
                    <a:pt x="41638" y="69952"/>
                    <a:pt x="40309" y="76879"/>
                    <a:pt x="37972" y="83538"/>
                  </a:cubicBezTo>
                  <a:cubicBezTo>
                    <a:pt x="43529" y="85472"/>
                    <a:pt x="49381" y="86617"/>
                    <a:pt x="55368" y="86881"/>
                  </a:cubicBezTo>
                  <a:close/>
                  <a:moveTo>
                    <a:pt x="55368" y="33843"/>
                  </a:moveTo>
                  <a:cubicBezTo>
                    <a:pt x="49541" y="34173"/>
                    <a:pt x="43855" y="35341"/>
                    <a:pt x="38459" y="37272"/>
                  </a:cubicBezTo>
                  <a:cubicBezTo>
                    <a:pt x="40480" y="43430"/>
                    <a:pt x="41643" y="49803"/>
                    <a:pt x="41904" y="56211"/>
                  </a:cubicBezTo>
                  <a:lnTo>
                    <a:pt x="55368" y="56211"/>
                  </a:lnTo>
                  <a:close/>
                  <a:moveTo>
                    <a:pt x="55368" y="6856"/>
                  </a:moveTo>
                  <a:cubicBezTo>
                    <a:pt x="45199" y="7709"/>
                    <a:pt x="35843" y="11413"/>
                    <a:pt x="28125" y="17195"/>
                  </a:cubicBezTo>
                  <a:cubicBezTo>
                    <a:pt x="31202" y="21187"/>
                    <a:pt x="33686" y="25498"/>
                    <a:pt x="35690" y="29969"/>
                  </a:cubicBezTo>
                  <a:cubicBezTo>
                    <a:pt x="41961" y="27710"/>
                    <a:pt x="48582" y="26364"/>
                    <a:pt x="55368" y="26033"/>
                  </a:cubicBezTo>
                  <a:close/>
                  <a:moveTo>
                    <a:pt x="80995" y="37351"/>
                  </a:moveTo>
                  <a:cubicBezTo>
                    <a:pt x="74992" y="35218"/>
                    <a:pt x="68645" y="33979"/>
                    <a:pt x="62149" y="33777"/>
                  </a:cubicBezTo>
                  <a:lnTo>
                    <a:pt x="62149" y="56211"/>
                  </a:lnTo>
                  <a:lnTo>
                    <a:pt x="77742" y="56211"/>
                  </a:lnTo>
                  <a:cubicBezTo>
                    <a:pt x="77944" y="49839"/>
                    <a:pt x="79047" y="43493"/>
                    <a:pt x="80995" y="37351"/>
                  </a:cubicBezTo>
                  <a:close/>
                  <a:moveTo>
                    <a:pt x="81702" y="82788"/>
                  </a:moveTo>
                  <a:cubicBezTo>
                    <a:pt x="79431" y="76372"/>
                    <a:pt x="78114" y="69703"/>
                    <a:pt x="77802" y="62987"/>
                  </a:cubicBezTo>
                  <a:lnTo>
                    <a:pt x="62149" y="62987"/>
                  </a:lnTo>
                  <a:lnTo>
                    <a:pt x="62149" y="86861"/>
                  </a:lnTo>
                  <a:cubicBezTo>
                    <a:pt x="68915" y="86568"/>
                    <a:pt x="75504" y="85154"/>
                    <a:pt x="81702" y="82788"/>
                  </a:cubicBezTo>
                  <a:close/>
                  <a:moveTo>
                    <a:pt x="91254" y="16823"/>
                  </a:moveTo>
                  <a:cubicBezTo>
                    <a:pt x="83038" y="10812"/>
                    <a:pt x="73011" y="7148"/>
                    <a:pt x="62149" y="6735"/>
                  </a:cubicBezTo>
                  <a:lnTo>
                    <a:pt x="62149" y="25971"/>
                  </a:lnTo>
                  <a:cubicBezTo>
                    <a:pt x="69578" y="26170"/>
                    <a:pt x="76836" y="27576"/>
                    <a:pt x="83694" y="30019"/>
                  </a:cubicBezTo>
                  <a:cubicBezTo>
                    <a:pt x="85703" y="25424"/>
                    <a:pt x="88216" y="20993"/>
                    <a:pt x="91254" y="16823"/>
                  </a:cubicBezTo>
                  <a:close/>
                  <a:moveTo>
                    <a:pt x="92191" y="102478"/>
                  </a:moveTo>
                  <a:cubicBezTo>
                    <a:pt x="89134" y="98585"/>
                    <a:pt x="86626" y="94394"/>
                    <a:pt x="84614" y="90026"/>
                  </a:cubicBezTo>
                  <a:cubicBezTo>
                    <a:pt x="77503" y="92765"/>
                    <a:pt x="69928" y="94377"/>
                    <a:pt x="62149" y="94672"/>
                  </a:cubicBezTo>
                  <a:lnTo>
                    <a:pt x="62149" y="113264"/>
                  </a:lnTo>
                  <a:cubicBezTo>
                    <a:pt x="73428" y="112835"/>
                    <a:pt x="83806" y="108901"/>
                    <a:pt x="92191" y="102478"/>
                  </a:cubicBezTo>
                  <a:close/>
                  <a:moveTo>
                    <a:pt x="108452" y="56211"/>
                  </a:moveTo>
                  <a:cubicBezTo>
                    <a:pt x="102585" y="49213"/>
                    <a:pt x="95286" y="43712"/>
                    <a:pt x="87165" y="39928"/>
                  </a:cubicBezTo>
                  <a:cubicBezTo>
                    <a:pt x="85533" y="45240"/>
                    <a:pt x="84594" y="50713"/>
                    <a:pt x="84387" y="56211"/>
                  </a:cubicBezTo>
                  <a:close/>
                  <a:moveTo>
                    <a:pt x="108893" y="62987"/>
                  </a:moveTo>
                  <a:lnTo>
                    <a:pt x="84451" y="62987"/>
                  </a:lnTo>
                  <a:cubicBezTo>
                    <a:pt x="84750" y="68783"/>
                    <a:pt x="85872" y="74538"/>
                    <a:pt x="87772" y="80093"/>
                  </a:cubicBezTo>
                  <a:cubicBezTo>
                    <a:pt x="95898" y="76042"/>
                    <a:pt x="103149" y="70263"/>
                    <a:pt x="108893" y="62987"/>
                  </a:cubicBezTo>
                  <a:close/>
                  <a:moveTo>
                    <a:pt x="111997" y="48352"/>
                  </a:moveTo>
                  <a:cubicBezTo>
                    <a:pt x="109700" y="37715"/>
                    <a:pt x="104172" y="28286"/>
                    <a:pt x="96490" y="21123"/>
                  </a:cubicBezTo>
                  <a:cubicBezTo>
                    <a:pt x="93775" y="24712"/>
                    <a:pt x="91592" y="28582"/>
                    <a:pt x="89828" y="32588"/>
                  </a:cubicBezTo>
                  <a:cubicBezTo>
                    <a:pt x="98115" y="36327"/>
                    <a:pt x="105653" y="41662"/>
                    <a:pt x="111997" y="48352"/>
                  </a:cubicBezTo>
                  <a:close/>
                  <a:moveTo>
                    <a:pt x="112044" y="71427"/>
                  </a:moveTo>
                  <a:cubicBezTo>
                    <a:pt x="105949" y="78076"/>
                    <a:pt x="98693" y="83450"/>
                    <a:pt x="90692" y="87326"/>
                  </a:cubicBezTo>
                  <a:cubicBezTo>
                    <a:pt x="92451" y="91123"/>
                    <a:pt x="94624" y="94770"/>
                    <a:pt x="97268" y="98161"/>
                  </a:cubicBezTo>
                  <a:cubicBezTo>
                    <a:pt x="104590" y="91027"/>
                    <a:pt x="109851" y="81796"/>
                    <a:pt x="112044" y="71427"/>
                  </a:cubicBezTo>
                  <a:close/>
                  <a:moveTo>
                    <a:pt x="120000" y="60000"/>
                  </a:moveTo>
                  <a:cubicBezTo>
                    <a:pt x="120000" y="93137"/>
                    <a:pt x="93119" y="120000"/>
                    <a:pt x="59960" y="120000"/>
                  </a:cubicBezTo>
                  <a:cubicBezTo>
                    <a:pt x="27805" y="120000"/>
                    <a:pt x="1554" y="94738"/>
                    <a:pt x="72" y="62987"/>
                  </a:cubicBezTo>
                  <a:lnTo>
                    <a:pt x="0" y="62987"/>
                  </a:lnTo>
                  <a:lnTo>
                    <a:pt x="0" y="56211"/>
                  </a:lnTo>
                  <a:lnTo>
                    <a:pt x="103" y="56211"/>
                  </a:lnTo>
                  <a:cubicBezTo>
                    <a:pt x="1902" y="26359"/>
                    <a:pt x="25603" y="2427"/>
                    <a:pt x="55368" y="231"/>
                  </a:cubicBezTo>
                  <a:lnTo>
                    <a:pt x="55368" y="0"/>
                  </a:lnTo>
                  <a:lnTo>
                    <a:pt x="59960" y="0"/>
                  </a:lnTo>
                  <a:lnTo>
                    <a:pt x="62149" y="0"/>
                  </a:lnTo>
                  <a:lnTo>
                    <a:pt x="62149" y="110"/>
                  </a:lnTo>
                  <a:cubicBezTo>
                    <a:pt x="94295" y="1191"/>
                    <a:pt x="120000" y="27595"/>
                    <a:pt x="120000" y="60000"/>
                  </a:cubicBezTo>
                  <a:close/>
                </a:path>
              </a:pathLst>
            </a:custGeom>
            <a:solidFill>
              <a:srgbClr val="797B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7477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9"/>
          <p:cNvSpPr/>
          <p:nvPr/>
        </p:nvSpPr>
        <p:spPr>
          <a:xfrm rot="2700000">
            <a:off x="5751914" y="3085126"/>
            <a:ext cx="183076" cy="32822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41" y="0"/>
                </a:moveTo>
                <a:cubicBezTo>
                  <a:pt x="68312" y="142"/>
                  <a:pt x="77049" y="3617"/>
                  <a:pt x="77802" y="9249"/>
                </a:cubicBezTo>
                <a:cubicBezTo>
                  <a:pt x="79731" y="16341"/>
                  <a:pt x="68983" y="18083"/>
                  <a:pt x="72034" y="26607"/>
                </a:cubicBezTo>
                <a:lnTo>
                  <a:pt x="120000" y="26607"/>
                </a:lnTo>
                <a:lnTo>
                  <a:pt x="120000" y="53320"/>
                </a:lnTo>
                <a:cubicBezTo>
                  <a:pt x="105180" y="54850"/>
                  <a:pt x="101982" y="49006"/>
                  <a:pt x="89415" y="50069"/>
                </a:cubicBezTo>
                <a:cubicBezTo>
                  <a:pt x="79319" y="50489"/>
                  <a:pt x="73089" y="55363"/>
                  <a:pt x="72833" y="59977"/>
                </a:cubicBezTo>
                <a:cubicBezTo>
                  <a:pt x="73004" y="64029"/>
                  <a:pt x="79442" y="70012"/>
                  <a:pt x="91464" y="70060"/>
                </a:cubicBezTo>
                <a:cubicBezTo>
                  <a:pt x="106013" y="69226"/>
                  <a:pt x="103877" y="65247"/>
                  <a:pt x="120000" y="65606"/>
                </a:cubicBezTo>
                <a:lnTo>
                  <a:pt x="120000" y="93541"/>
                </a:lnTo>
                <a:lnTo>
                  <a:pt x="70059" y="93541"/>
                </a:lnTo>
                <a:cubicBezTo>
                  <a:pt x="69329" y="102697"/>
                  <a:pt x="76533" y="101447"/>
                  <a:pt x="78036" y="109608"/>
                </a:cubicBezTo>
                <a:cubicBezTo>
                  <a:pt x="77950" y="116314"/>
                  <a:pt x="67224" y="119904"/>
                  <a:pt x="59959" y="120000"/>
                </a:cubicBezTo>
                <a:cubicBezTo>
                  <a:pt x="51687" y="119857"/>
                  <a:pt x="42950" y="116382"/>
                  <a:pt x="42197" y="110750"/>
                </a:cubicBezTo>
                <a:cubicBezTo>
                  <a:pt x="40279" y="103699"/>
                  <a:pt x="50892" y="101936"/>
                  <a:pt x="47995" y="93541"/>
                </a:cubicBezTo>
                <a:lnTo>
                  <a:pt x="0" y="93541"/>
                </a:lnTo>
                <a:lnTo>
                  <a:pt x="0" y="66075"/>
                </a:lnTo>
                <a:cubicBezTo>
                  <a:pt x="15368" y="64341"/>
                  <a:pt x="18478" y="70364"/>
                  <a:pt x="31219" y="69286"/>
                </a:cubicBezTo>
                <a:cubicBezTo>
                  <a:pt x="41315" y="68866"/>
                  <a:pt x="47545" y="63992"/>
                  <a:pt x="47801" y="59379"/>
                </a:cubicBezTo>
                <a:cubicBezTo>
                  <a:pt x="47631" y="55326"/>
                  <a:pt x="41193" y="49343"/>
                  <a:pt x="29171" y="49296"/>
                </a:cubicBezTo>
                <a:cubicBezTo>
                  <a:pt x="14433" y="50140"/>
                  <a:pt x="16816" y="54212"/>
                  <a:pt x="0" y="53739"/>
                </a:cubicBezTo>
                <a:lnTo>
                  <a:pt x="0" y="26607"/>
                </a:lnTo>
                <a:lnTo>
                  <a:pt x="49932" y="26607"/>
                </a:lnTo>
                <a:cubicBezTo>
                  <a:pt x="50748" y="17288"/>
                  <a:pt x="43474" y="18596"/>
                  <a:pt x="41963" y="10391"/>
                </a:cubicBezTo>
                <a:cubicBezTo>
                  <a:pt x="42049" y="3685"/>
                  <a:pt x="52775" y="95"/>
                  <a:pt x="60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39"/>
          <p:cNvSpPr/>
          <p:nvPr/>
        </p:nvSpPr>
        <p:spPr>
          <a:xfrm rot="-5400000">
            <a:off x="6916786" y="3105436"/>
            <a:ext cx="265687" cy="28759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2114" y="23995"/>
                </a:moveTo>
                <a:lnTo>
                  <a:pt x="26681" y="59999"/>
                </a:lnTo>
                <a:lnTo>
                  <a:pt x="52114" y="96003"/>
                </a:lnTo>
                <a:lnTo>
                  <a:pt x="25433" y="96003"/>
                </a:lnTo>
                <a:lnTo>
                  <a:pt x="0" y="59999"/>
                </a:lnTo>
                <a:lnTo>
                  <a:pt x="25433" y="23995"/>
                </a:lnTo>
                <a:close/>
                <a:moveTo>
                  <a:pt x="119999" y="60000"/>
                </a:moveTo>
                <a:lnTo>
                  <a:pt x="76696" y="120000"/>
                </a:lnTo>
                <a:lnTo>
                  <a:pt x="71450" y="112731"/>
                </a:lnTo>
                <a:lnTo>
                  <a:pt x="44503" y="112731"/>
                </a:lnTo>
                <a:cubicBezTo>
                  <a:pt x="43660" y="114688"/>
                  <a:pt x="41587" y="116065"/>
                  <a:pt x="39167" y="116065"/>
                </a:cubicBezTo>
                <a:cubicBezTo>
                  <a:pt x="37038" y="116065"/>
                  <a:pt x="35178" y="115000"/>
                  <a:pt x="34259" y="113372"/>
                </a:cubicBezTo>
                <a:lnTo>
                  <a:pt x="12122" y="117398"/>
                </a:lnTo>
                <a:lnTo>
                  <a:pt x="12122" y="104063"/>
                </a:lnTo>
                <a:lnTo>
                  <a:pt x="34259" y="108089"/>
                </a:lnTo>
                <a:cubicBezTo>
                  <a:pt x="35178" y="106461"/>
                  <a:pt x="37038" y="105397"/>
                  <a:pt x="39167" y="105397"/>
                </a:cubicBezTo>
                <a:cubicBezTo>
                  <a:pt x="41587" y="105397"/>
                  <a:pt x="43660" y="106773"/>
                  <a:pt x="44503" y="108730"/>
                </a:cubicBezTo>
                <a:lnTo>
                  <a:pt x="68563" y="108730"/>
                </a:lnTo>
                <a:lnTo>
                  <a:pt x="33393" y="60000"/>
                </a:lnTo>
                <a:lnTo>
                  <a:pt x="766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39"/>
          <p:cNvSpPr/>
          <p:nvPr/>
        </p:nvSpPr>
        <p:spPr>
          <a:xfrm>
            <a:off x="8134981" y="3136132"/>
            <a:ext cx="241648" cy="22620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8392" y="109921"/>
                </a:moveTo>
                <a:cubicBezTo>
                  <a:pt x="58392" y="109945"/>
                  <a:pt x="61607" y="110494"/>
                  <a:pt x="61607" y="109921"/>
                </a:cubicBezTo>
                <a:lnTo>
                  <a:pt x="61607" y="109851"/>
                </a:lnTo>
                <a:cubicBezTo>
                  <a:pt x="80929" y="103093"/>
                  <a:pt x="90538" y="98937"/>
                  <a:pt x="110790" y="107213"/>
                </a:cubicBezTo>
                <a:lnTo>
                  <a:pt x="111142" y="20850"/>
                </a:lnTo>
                <a:lnTo>
                  <a:pt x="105743" y="20850"/>
                </a:lnTo>
                <a:cubicBezTo>
                  <a:pt x="105821" y="46504"/>
                  <a:pt x="105899" y="72157"/>
                  <a:pt x="105976" y="97811"/>
                </a:cubicBezTo>
                <a:cubicBezTo>
                  <a:pt x="91995" y="91718"/>
                  <a:pt x="76016" y="96522"/>
                  <a:pt x="61607" y="109411"/>
                </a:cubicBezTo>
                <a:lnTo>
                  <a:pt x="61607" y="20850"/>
                </a:lnTo>
                <a:lnTo>
                  <a:pt x="61607" y="17030"/>
                </a:lnTo>
                <a:lnTo>
                  <a:pt x="61607" y="15907"/>
                </a:lnTo>
                <a:cubicBezTo>
                  <a:pt x="70238" y="5918"/>
                  <a:pt x="78364" y="83"/>
                  <a:pt x="89113" y="0"/>
                </a:cubicBezTo>
                <a:cubicBezTo>
                  <a:pt x="93999" y="-36"/>
                  <a:pt x="99427" y="1114"/>
                  <a:pt x="105691" y="3604"/>
                </a:cubicBezTo>
                <a:cubicBezTo>
                  <a:pt x="105705" y="8079"/>
                  <a:pt x="105718" y="12555"/>
                  <a:pt x="105732" y="17030"/>
                </a:cubicBezTo>
                <a:lnTo>
                  <a:pt x="115580" y="16954"/>
                </a:lnTo>
                <a:lnTo>
                  <a:pt x="115580" y="29213"/>
                </a:lnTo>
                <a:lnTo>
                  <a:pt x="120000" y="29213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29213"/>
                </a:lnTo>
                <a:lnTo>
                  <a:pt x="3795" y="29213"/>
                </a:lnTo>
                <a:lnTo>
                  <a:pt x="3795" y="16954"/>
                </a:lnTo>
                <a:lnTo>
                  <a:pt x="14267" y="17030"/>
                </a:lnTo>
                <a:cubicBezTo>
                  <a:pt x="14281" y="12555"/>
                  <a:pt x="14294" y="8079"/>
                  <a:pt x="14308" y="3604"/>
                </a:cubicBezTo>
                <a:cubicBezTo>
                  <a:pt x="20572" y="1114"/>
                  <a:pt x="26000" y="-36"/>
                  <a:pt x="30886" y="0"/>
                </a:cubicBezTo>
                <a:cubicBezTo>
                  <a:pt x="41635" y="83"/>
                  <a:pt x="49761" y="5918"/>
                  <a:pt x="58392" y="15907"/>
                </a:cubicBezTo>
                <a:lnTo>
                  <a:pt x="58392" y="17030"/>
                </a:lnTo>
                <a:lnTo>
                  <a:pt x="58392" y="20850"/>
                </a:lnTo>
                <a:lnTo>
                  <a:pt x="58392" y="109411"/>
                </a:lnTo>
                <a:cubicBezTo>
                  <a:pt x="43983" y="96522"/>
                  <a:pt x="28004" y="91718"/>
                  <a:pt x="14023" y="97811"/>
                </a:cubicBezTo>
                <a:lnTo>
                  <a:pt x="14256" y="20850"/>
                </a:lnTo>
                <a:lnTo>
                  <a:pt x="8857" y="20850"/>
                </a:lnTo>
                <a:lnTo>
                  <a:pt x="8504" y="106459"/>
                </a:lnTo>
                <a:cubicBezTo>
                  <a:pt x="28638" y="97578"/>
                  <a:pt x="40064" y="103903"/>
                  <a:pt x="58392" y="109851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31;p31">
            <a:extLst>
              <a:ext uri="{FF2B5EF4-FFF2-40B4-BE49-F238E27FC236}">
                <a16:creationId xmlns:a16="http://schemas.microsoft.com/office/drawing/2014/main" id="{039EE602-CE9D-43DD-8076-864A5A657C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4242507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pl-PL" sz="4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Reset hasła</a:t>
            </a:r>
            <a:endParaRPr sz="4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941FBF1-ED15-40C6-A961-64508F61F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4" y="769620"/>
            <a:ext cx="4940879" cy="3335655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A8F654B-6C1A-494E-9212-A2C1C9073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90" y="1059180"/>
            <a:ext cx="1950572" cy="317446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E8075B6-4C74-41FE-8CE1-C494DE44F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3720" y="563881"/>
            <a:ext cx="1797567" cy="310896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8A3D575A-9B60-4CA3-A5F3-684E35D9AD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3187" y="55497"/>
            <a:ext cx="1894330" cy="3202784"/>
          </a:xfrm>
          <a:prstGeom prst="rect">
            <a:avLst/>
          </a:prstGeom>
        </p:spPr>
      </p:pic>
      <p:sp>
        <p:nvSpPr>
          <p:cNvPr id="456" name="Google Shape;456;p39"/>
          <p:cNvSpPr txBox="1"/>
          <p:nvPr/>
        </p:nvSpPr>
        <p:spPr>
          <a:xfrm>
            <a:off x="4785359" y="3266390"/>
            <a:ext cx="3108934" cy="741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l-PL" dirty="0">
                <a:solidFill>
                  <a:srgbClr val="797B4F"/>
                </a:solidFill>
                <a:latin typeface="+mj-lt"/>
                <a:ea typeface="Cambria"/>
                <a:cs typeface="Cambria"/>
                <a:sym typeface="Cambria"/>
              </a:rPr>
              <a:t>Aby zresetować hasło należy wpisać </a:t>
            </a:r>
            <a:r>
              <a:rPr lang="pl-PL" b="1" dirty="0">
                <a:solidFill>
                  <a:srgbClr val="797B4F"/>
                </a:solidFill>
                <a:latin typeface="+mj-lt"/>
                <a:ea typeface="Cambria"/>
                <a:cs typeface="Cambria"/>
                <a:sym typeface="Cambria"/>
              </a:rPr>
              <a:t>nr indeksu</a:t>
            </a:r>
            <a:r>
              <a:rPr lang="pl-PL" dirty="0">
                <a:solidFill>
                  <a:srgbClr val="797B4F"/>
                </a:solidFill>
                <a:latin typeface="+mj-lt"/>
                <a:ea typeface="Cambria"/>
                <a:cs typeface="Cambria"/>
                <a:sym typeface="Cambria"/>
              </a:rPr>
              <a:t> w polu podstawowy identyfikator i kliknąć </a:t>
            </a:r>
            <a:r>
              <a:rPr lang="pl-PL" i="1" dirty="0">
                <a:solidFill>
                  <a:srgbClr val="797B4F"/>
                </a:solidFill>
                <a:latin typeface="+mj-lt"/>
                <a:ea typeface="Cambria"/>
                <a:cs typeface="Cambria"/>
                <a:sym typeface="Cambria"/>
              </a:rPr>
              <a:t>Wyślij</a:t>
            </a:r>
            <a:r>
              <a:rPr lang="pl-PL" dirty="0">
                <a:solidFill>
                  <a:srgbClr val="797B4F"/>
                </a:solidFill>
                <a:latin typeface="+mj-lt"/>
                <a:ea typeface="Cambria"/>
                <a:cs typeface="Cambria"/>
                <a:sym typeface="Cambria"/>
              </a:rPr>
              <a:t>.</a:t>
            </a: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0D0BD26A-9DC9-4754-BC2D-BED6F5B681D6}"/>
              </a:ext>
            </a:extLst>
          </p:cNvPr>
          <p:cNvGrpSpPr/>
          <p:nvPr/>
        </p:nvGrpSpPr>
        <p:grpSpPr>
          <a:xfrm>
            <a:off x="7279553" y="118610"/>
            <a:ext cx="1952504" cy="1302020"/>
            <a:chOff x="495831" y="1025899"/>
            <a:chExt cx="1952504" cy="1302020"/>
          </a:xfrm>
        </p:grpSpPr>
        <p:grpSp>
          <p:nvGrpSpPr>
            <p:cNvPr id="14" name="Google Shape;332;p35">
              <a:extLst>
                <a:ext uri="{FF2B5EF4-FFF2-40B4-BE49-F238E27FC236}">
                  <a16:creationId xmlns:a16="http://schemas.microsoft.com/office/drawing/2014/main" id="{BD1DF569-057A-4E1F-B479-A67C57EDA8F6}"/>
                </a:ext>
              </a:extLst>
            </p:cNvPr>
            <p:cNvGrpSpPr/>
            <p:nvPr/>
          </p:nvGrpSpPr>
          <p:grpSpPr>
            <a:xfrm>
              <a:off x="495831" y="1464561"/>
              <a:ext cx="1952504" cy="863358"/>
              <a:chOff x="803640" y="3362835"/>
              <a:chExt cx="2059657" cy="863358"/>
            </a:xfrm>
          </p:grpSpPr>
          <p:sp>
            <p:nvSpPr>
              <p:cNvPr id="16" name="Google Shape;333;p35">
                <a:extLst>
                  <a:ext uri="{FF2B5EF4-FFF2-40B4-BE49-F238E27FC236}">
                    <a16:creationId xmlns:a16="http://schemas.microsoft.com/office/drawing/2014/main" id="{5AD61C55-7B1A-430C-9EF3-30246DD9DAAF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l-PL" sz="1200" dirty="0">
                    <a:solidFill>
                      <a:srgbClr val="797B4F"/>
                    </a:solidFill>
                    <a:latin typeface="Arial"/>
                    <a:ea typeface="Arial"/>
                    <a:cs typeface="Arial"/>
                    <a:sym typeface="Arial"/>
                  </a:rPr>
                  <a:t>Moje konto</a:t>
                </a:r>
                <a:endParaRPr sz="1200" dirty="0">
                  <a:solidFill>
                    <a:srgbClr val="797B4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334;p35">
                <a:extLst>
                  <a:ext uri="{FF2B5EF4-FFF2-40B4-BE49-F238E27FC236}">
                    <a16:creationId xmlns:a16="http://schemas.microsoft.com/office/drawing/2014/main" id="{2079AEB9-D968-492B-9DF4-1198040C425A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l-PL" sz="1200" b="1" dirty="0">
                    <a:solidFill>
                      <a:srgbClr val="797B4F"/>
                    </a:solidFill>
                  </a:rPr>
                  <a:t>b</a:t>
                </a:r>
                <a:r>
                  <a:rPr lang="pl-PL" sz="1200" b="1" dirty="0">
                    <a:solidFill>
                      <a:srgbClr val="797B4F"/>
                    </a:solidFill>
                    <a:latin typeface="Arial"/>
                    <a:ea typeface="Arial"/>
                    <a:cs typeface="Arial"/>
                    <a:sym typeface="Arial"/>
                  </a:rPr>
                  <a:t>iblioteka.pwr.edu.pl</a:t>
                </a:r>
                <a:endParaRPr sz="1200" b="1" dirty="0">
                  <a:solidFill>
                    <a:srgbClr val="797B4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" name="Google Shape;897;p60">
              <a:extLst>
                <a:ext uri="{FF2B5EF4-FFF2-40B4-BE49-F238E27FC236}">
                  <a16:creationId xmlns:a16="http://schemas.microsoft.com/office/drawing/2014/main" id="{40E04914-41BD-4D55-BEBF-3F3C18902CAC}"/>
                </a:ext>
              </a:extLst>
            </p:cNvPr>
            <p:cNvSpPr/>
            <p:nvPr/>
          </p:nvSpPr>
          <p:spPr>
            <a:xfrm rot="-5400000">
              <a:off x="1278339" y="1025771"/>
              <a:ext cx="387486" cy="38774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8780" y="88243"/>
                  </a:moveTo>
                  <a:cubicBezTo>
                    <a:pt x="21351" y="84944"/>
                    <a:pt x="14517" y="80365"/>
                    <a:pt x="8667" y="74602"/>
                  </a:cubicBezTo>
                  <a:cubicBezTo>
                    <a:pt x="11188" y="83720"/>
                    <a:pt x="16125" y="91832"/>
                    <a:pt x="22752" y="98217"/>
                  </a:cubicBezTo>
                  <a:cubicBezTo>
                    <a:pt x="25154" y="95082"/>
                    <a:pt x="27145" y="91727"/>
                    <a:pt x="28780" y="88243"/>
                  </a:cubicBezTo>
                  <a:close/>
                  <a:moveTo>
                    <a:pt x="29516" y="32485"/>
                  </a:moveTo>
                  <a:cubicBezTo>
                    <a:pt x="27786" y="28646"/>
                    <a:pt x="25663" y="24941"/>
                    <a:pt x="23042" y="21501"/>
                  </a:cubicBezTo>
                  <a:cubicBezTo>
                    <a:pt x="15792" y="28386"/>
                    <a:pt x="10518" y="37314"/>
                    <a:pt x="8119" y="47360"/>
                  </a:cubicBezTo>
                  <a:cubicBezTo>
                    <a:pt x="14267" y="41039"/>
                    <a:pt x="21545" y="36024"/>
                    <a:pt x="29516" y="32485"/>
                  </a:cubicBezTo>
                  <a:close/>
                  <a:moveTo>
                    <a:pt x="35247" y="62987"/>
                  </a:moveTo>
                  <a:lnTo>
                    <a:pt x="8552" y="62987"/>
                  </a:lnTo>
                  <a:cubicBezTo>
                    <a:pt x="14807" y="70885"/>
                    <a:pt x="22814" y="77023"/>
                    <a:pt x="31804" y="81056"/>
                  </a:cubicBezTo>
                  <a:cubicBezTo>
                    <a:pt x="33825" y="75194"/>
                    <a:pt x="34991" y="69108"/>
                    <a:pt x="35247" y="62987"/>
                  </a:cubicBezTo>
                  <a:close/>
                  <a:moveTo>
                    <a:pt x="35257" y="56211"/>
                  </a:moveTo>
                  <a:cubicBezTo>
                    <a:pt x="34993" y="50658"/>
                    <a:pt x="33989" y="45137"/>
                    <a:pt x="32275" y="39790"/>
                  </a:cubicBezTo>
                  <a:cubicBezTo>
                    <a:pt x="23987" y="43555"/>
                    <a:pt x="16555" y="49115"/>
                    <a:pt x="10603" y="56211"/>
                  </a:cubicBezTo>
                  <a:close/>
                  <a:moveTo>
                    <a:pt x="55368" y="94684"/>
                  </a:moveTo>
                  <a:cubicBezTo>
                    <a:pt x="48332" y="94421"/>
                    <a:pt x="41457" y="93072"/>
                    <a:pt x="34944" y="90774"/>
                  </a:cubicBezTo>
                  <a:cubicBezTo>
                    <a:pt x="33031" y="94900"/>
                    <a:pt x="30670" y="98866"/>
                    <a:pt x="27809" y="102563"/>
                  </a:cubicBezTo>
                  <a:cubicBezTo>
                    <a:pt x="35585" y="108484"/>
                    <a:pt x="45059" y="112279"/>
                    <a:pt x="55368" y="113143"/>
                  </a:cubicBezTo>
                  <a:close/>
                  <a:moveTo>
                    <a:pt x="55368" y="62987"/>
                  </a:moveTo>
                  <a:lnTo>
                    <a:pt x="41900" y="62987"/>
                  </a:lnTo>
                  <a:cubicBezTo>
                    <a:pt x="41638" y="69952"/>
                    <a:pt x="40309" y="76879"/>
                    <a:pt x="37972" y="83538"/>
                  </a:cubicBezTo>
                  <a:cubicBezTo>
                    <a:pt x="43529" y="85472"/>
                    <a:pt x="49381" y="86617"/>
                    <a:pt x="55368" y="86881"/>
                  </a:cubicBezTo>
                  <a:close/>
                  <a:moveTo>
                    <a:pt x="55368" y="33843"/>
                  </a:moveTo>
                  <a:cubicBezTo>
                    <a:pt x="49541" y="34173"/>
                    <a:pt x="43855" y="35341"/>
                    <a:pt x="38459" y="37272"/>
                  </a:cubicBezTo>
                  <a:cubicBezTo>
                    <a:pt x="40480" y="43430"/>
                    <a:pt x="41643" y="49803"/>
                    <a:pt x="41904" y="56211"/>
                  </a:cubicBezTo>
                  <a:lnTo>
                    <a:pt x="55368" y="56211"/>
                  </a:lnTo>
                  <a:close/>
                  <a:moveTo>
                    <a:pt x="55368" y="6856"/>
                  </a:moveTo>
                  <a:cubicBezTo>
                    <a:pt x="45199" y="7709"/>
                    <a:pt x="35843" y="11413"/>
                    <a:pt x="28125" y="17195"/>
                  </a:cubicBezTo>
                  <a:cubicBezTo>
                    <a:pt x="31202" y="21187"/>
                    <a:pt x="33686" y="25498"/>
                    <a:pt x="35690" y="29969"/>
                  </a:cubicBezTo>
                  <a:cubicBezTo>
                    <a:pt x="41961" y="27710"/>
                    <a:pt x="48582" y="26364"/>
                    <a:pt x="55368" y="26033"/>
                  </a:cubicBezTo>
                  <a:close/>
                  <a:moveTo>
                    <a:pt x="80995" y="37351"/>
                  </a:moveTo>
                  <a:cubicBezTo>
                    <a:pt x="74992" y="35218"/>
                    <a:pt x="68645" y="33979"/>
                    <a:pt x="62149" y="33777"/>
                  </a:cubicBezTo>
                  <a:lnTo>
                    <a:pt x="62149" y="56211"/>
                  </a:lnTo>
                  <a:lnTo>
                    <a:pt x="77742" y="56211"/>
                  </a:lnTo>
                  <a:cubicBezTo>
                    <a:pt x="77944" y="49839"/>
                    <a:pt x="79047" y="43493"/>
                    <a:pt x="80995" y="37351"/>
                  </a:cubicBezTo>
                  <a:close/>
                  <a:moveTo>
                    <a:pt x="81702" y="82788"/>
                  </a:moveTo>
                  <a:cubicBezTo>
                    <a:pt x="79431" y="76372"/>
                    <a:pt x="78114" y="69703"/>
                    <a:pt x="77802" y="62987"/>
                  </a:cubicBezTo>
                  <a:lnTo>
                    <a:pt x="62149" y="62987"/>
                  </a:lnTo>
                  <a:lnTo>
                    <a:pt x="62149" y="86861"/>
                  </a:lnTo>
                  <a:cubicBezTo>
                    <a:pt x="68915" y="86568"/>
                    <a:pt x="75504" y="85154"/>
                    <a:pt x="81702" y="82788"/>
                  </a:cubicBezTo>
                  <a:close/>
                  <a:moveTo>
                    <a:pt x="91254" y="16823"/>
                  </a:moveTo>
                  <a:cubicBezTo>
                    <a:pt x="83038" y="10812"/>
                    <a:pt x="73011" y="7148"/>
                    <a:pt x="62149" y="6735"/>
                  </a:cubicBezTo>
                  <a:lnTo>
                    <a:pt x="62149" y="25971"/>
                  </a:lnTo>
                  <a:cubicBezTo>
                    <a:pt x="69578" y="26170"/>
                    <a:pt x="76836" y="27576"/>
                    <a:pt x="83694" y="30019"/>
                  </a:cubicBezTo>
                  <a:cubicBezTo>
                    <a:pt x="85703" y="25424"/>
                    <a:pt x="88216" y="20993"/>
                    <a:pt x="91254" y="16823"/>
                  </a:cubicBezTo>
                  <a:close/>
                  <a:moveTo>
                    <a:pt x="92191" y="102478"/>
                  </a:moveTo>
                  <a:cubicBezTo>
                    <a:pt x="89134" y="98585"/>
                    <a:pt x="86626" y="94394"/>
                    <a:pt x="84614" y="90026"/>
                  </a:cubicBezTo>
                  <a:cubicBezTo>
                    <a:pt x="77503" y="92765"/>
                    <a:pt x="69928" y="94377"/>
                    <a:pt x="62149" y="94672"/>
                  </a:cubicBezTo>
                  <a:lnTo>
                    <a:pt x="62149" y="113264"/>
                  </a:lnTo>
                  <a:cubicBezTo>
                    <a:pt x="73428" y="112835"/>
                    <a:pt x="83806" y="108901"/>
                    <a:pt x="92191" y="102478"/>
                  </a:cubicBezTo>
                  <a:close/>
                  <a:moveTo>
                    <a:pt x="108452" y="56211"/>
                  </a:moveTo>
                  <a:cubicBezTo>
                    <a:pt x="102585" y="49213"/>
                    <a:pt x="95286" y="43712"/>
                    <a:pt x="87165" y="39928"/>
                  </a:cubicBezTo>
                  <a:cubicBezTo>
                    <a:pt x="85533" y="45240"/>
                    <a:pt x="84594" y="50713"/>
                    <a:pt x="84387" y="56211"/>
                  </a:cubicBezTo>
                  <a:close/>
                  <a:moveTo>
                    <a:pt x="108893" y="62987"/>
                  </a:moveTo>
                  <a:lnTo>
                    <a:pt x="84451" y="62987"/>
                  </a:lnTo>
                  <a:cubicBezTo>
                    <a:pt x="84750" y="68783"/>
                    <a:pt x="85872" y="74538"/>
                    <a:pt x="87772" y="80093"/>
                  </a:cubicBezTo>
                  <a:cubicBezTo>
                    <a:pt x="95898" y="76042"/>
                    <a:pt x="103149" y="70263"/>
                    <a:pt x="108893" y="62987"/>
                  </a:cubicBezTo>
                  <a:close/>
                  <a:moveTo>
                    <a:pt x="111997" y="48352"/>
                  </a:moveTo>
                  <a:cubicBezTo>
                    <a:pt x="109700" y="37715"/>
                    <a:pt x="104172" y="28286"/>
                    <a:pt x="96490" y="21123"/>
                  </a:cubicBezTo>
                  <a:cubicBezTo>
                    <a:pt x="93775" y="24712"/>
                    <a:pt x="91592" y="28582"/>
                    <a:pt x="89828" y="32588"/>
                  </a:cubicBezTo>
                  <a:cubicBezTo>
                    <a:pt x="98115" y="36327"/>
                    <a:pt x="105653" y="41662"/>
                    <a:pt x="111997" y="48352"/>
                  </a:cubicBezTo>
                  <a:close/>
                  <a:moveTo>
                    <a:pt x="112044" y="71427"/>
                  </a:moveTo>
                  <a:cubicBezTo>
                    <a:pt x="105949" y="78076"/>
                    <a:pt x="98693" y="83450"/>
                    <a:pt x="90692" y="87326"/>
                  </a:cubicBezTo>
                  <a:cubicBezTo>
                    <a:pt x="92451" y="91123"/>
                    <a:pt x="94624" y="94770"/>
                    <a:pt x="97268" y="98161"/>
                  </a:cubicBezTo>
                  <a:cubicBezTo>
                    <a:pt x="104590" y="91027"/>
                    <a:pt x="109851" y="81796"/>
                    <a:pt x="112044" y="71427"/>
                  </a:cubicBezTo>
                  <a:close/>
                  <a:moveTo>
                    <a:pt x="120000" y="60000"/>
                  </a:moveTo>
                  <a:cubicBezTo>
                    <a:pt x="120000" y="93137"/>
                    <a:pt x="93119" y="120000"/>
                    <a:pt x="59960" y="120000"/>
                  </a:cubicBezTo>
                  <a:cubicBezTo>
                    <a:pt x="27805" y="120000"/>
                    <a:pt x="1554" y="94738"/>
                    <a:pt x="72" y="62987"/>
                  </a:cubicBezTo>
                  <a:lnTo>
                    <a:pt x="0" y="62987"/>
                  </a:lnTo>
                  <a:lnTo>
                    <a:pt x="0" y="56211"/>
                  </a:lnTo>
                  <a:lnTo>
                    <a:pt x="103" y="56211"/>
                  </a:lnTo>
                  <a:cubicBezTo>
                    <a:pt x="1902" y="26359"/>
                    <a:pt x="25603" y="2427"/>
                    <a:pt x="55368" y="231"/>
                  </a:cubicBezTo>
                  <a:lnTo>
                    <a:pt x="55368" y="0"/>
                  </a:lnTo>
                  <a:lnTo>
                    <a:pt x="59960" y="0"/>
                  </a:lnTo>
                  <a:lnTo>
                    <a:pt x="62149" y="0"/>
                  </a:lnTo>
                  <a:lnTo>
                    <a:pt x="62149" y="110"/>
                  </a:lnTo>
                  <a:cubicBezTo>
                    <a:pt x="94295" y="1191"/>
                    <a:pt x="120000" y="27595"/>
                    <a:pt x="120000" y="60000"/>
                  </a:cubicBezTo>
                  <a:close/>
                </a:path>
              </a:pathLst>
            </a:custGeom>
            <a:solidFill>
              <a:srgbClr val="797B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Google Shape;456;p39">
            <a:extLst>
              <a:ext uri="{FF2B5EF4-FFF2-40B4-BE49-F238E27FC236}">
                <a16:creationId xmlns:a16="http://schemas.microsoft.com/office/drawing/2014/main" id="{8269AF8B-1F9C-47B9-A1D4-843718CCC05F}"/>
              </a:ext>
            </a:extLst>
          </p:cNvPr>
          <p:cNvSpPr txBox="1"/>
          <p:nvPr/>
        </p:nvSpPr>
        <p:spPr>
          <a:xfrm>
            <a:off x="904908" y="3777434"/>
            <a:ext cx="296835" cy="361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l-PL" sz="1800" b="1" dirty="0">
                <a:solidFill>
                  <a:srgbClr val="595959"/>
                </a:solidFill>
                <a:latin typeface="+mj-lt"/>
                <a:ea typeface="Cambria"/>
                <a:cs typeface="Cambria"/>
                <a:sym typeface="Cambria"/>
              </a:rPr>
              <a:t>1</a:t>
            </a:r>
          </a:p>
        </p:txBody>
      </p:sp>
      <p:sp>
        <p:nvSpPr>
          <p:cNvPr id="20" name="Google Shape;456;p39">
            <a:extLst>
              <a:ext uri="{FF2B5EF4-FFF2-40B4-BE49-F238E27FC236}">
                <a16:creationId xmlns:a16="http://schemas.microsoft.com/office/drawing/2014/main" id="{645CCC86-042A-4B9D-8881-CABDB73929DF}"/>
              </a:ext>
            </a:extLst>
          </p:cNvPr>
          <p:cNvSpPr txBox="1"/>
          <p:nvPr/>
        </p:nvSpPr>
        <p:spPr>
          <a:xfrm>
            <a:off x="5943525" y="2881987"/>
            <a:ext cx="296835" cy="361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l-PL" sz="1800" b="1" dirty="0">
                <a:solidFill>
                  <a:srgbClr val="595959"/>
                </a:solidFill>
                <a:latin typeface="+mj-lt"/>
                <a:ea typeface="Cambria"/>
                <a:cs typeface="Cambria"/>
                <a:sym typeface="Cambria"/>
              </a:rPr>
              <a:t>3</a:t>
            </a:r>
          </a:p>
        </p:txBody>
      </p:sp>
      <p:sp>
        <p:nvSpPr>
          <p:cNvPr id="21" name="Google Shape;456;p39">
            <a:extLst>
              <a:ext uri="{FF2B5EF4-FFF2-40B4-BE49-F238E27FC236}">
                <a16:creationId xmlns:a16="http://schemas.microsoft.com/office/drawing/2014/main" id="{41B394EE-A550-45D8-BC57-F7A70879D948}"/>
              </a:ext>
            </a:extLst>
          </p:cNvPr>
          <p:cNvSpPr txBox="1"/>
          <p:nvPr/>
        </p:nvSpPr>
        <p:spPr>
          <a:xfrm>
            <a:off x="3399325" y="3308398"/>
            <a:ext cx="296835" cy="361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l-PL" sz="1800" b="1" dirty="0">
                <a:solidFill>
                  <a:srgbClr val="595959"/>
                </a:solidFill>
                <a:latin typeface="+mj-lt"/>
                <a:ea typeface="Cambria"/>
                <a:cs typeface="Cambria"/>
                <a:sym typeface="Cambria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1649987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Custom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620</Words>
  <Application>Microsoft Office PowerPoint</Application>
  <PresentationFormat>Pokaz na ekranie (16:9)</PresentationFormat>
  <Paragraphs>118</Paragraphs>
  <Slides>17</Slides>
  <Notes>17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Cambria</vt:lpstr>
      <vt:lpstr>Cover and End Slide Master</vt:lpstr>
      <vt:lpstr>Contents Slide Master</vt:lpstr>
      <vt:lpstr>Section Break Slide Master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cp:lastModifiedBy>Magdalena Kotula</cp:lastModifiedBy>
  <cp:revision>37</cp:revision>
  <dcterms:modified xsi:type="dcterms:W3CDTF">2025-01-17T09:16:37Z</dcterms:modified>
</cp:coreProperties>
</file>